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gif" ContentType="image/gif"/>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7"/>
  </p:notesMasterIdLst>
  <p:sldIdLst>
    <p:sldId id="256" r:id="rId5"/>
    <p:sldId id="278" r:id="rId6"/>
    <p:sldId id="257" r:id="rId7"/>
    <p:sldId id="259" r:id="rId8"/>
    <p:sldId id="260" r:id="rId9"/>
    <p:sldId id="261" r:id="rId10"/>
    <p:sldId id="262" r:id="rId11"/>
    <p:sldId id="263" r:id="rId12"/>
    <p:sldId id="264" r:id="rId13"/>
    <p:sldId id="280" r:id="rId14"/>
    <p:sldId id="281" r:id="rId15"/>
    <p:sldId id="282" r:id="rId16"/>
    <p:sldId id="283" r:id="rId17"/>
    <p:sldId id="285" r:id="rId18"/>
    <p:sldId id="284" r:id="rId19"/>
    <p:sldId id="286" r:id="rId20"/>
    <p:sldId id="289" r:id="rId21"/>
    <p:sldId id="287" r:id="rId22"/>
    <p:sldId id="290" r:id="rId23"/>
    <p:sldId id="288" r:id="rId24"/>
    <p:sldId id="291" r:id="rId25"/>
    <p:sldId id="292" r:id="rId26"/>
    <p:sldId id="293" r:id="rId27"/>
    <p:sldId id="294" r:id="rId28"/>
    <p:sldId id="295" r:id="rId29"/>
    <p:sldId id="296" r:id="rId30"/>
    <p:sldId id="297" r:id="rId31"/>
    <p:sldId id="298" r:id="rId32"/>
    <p:sldId id="299" r:id="rId33"/>
    <p:sldId id="300" r:id="rId34"/>
    <p:sldId id="265" r:id="rId35"/>
    <p:sldId id="268" r:id="rId36"/>
    <p:sldId id="269" r:id="rId37"/>
    <p:sldId id="270" r:id="rId38"/>
    <p:sldId id="271" r:id="rId39"/>
    <p:sldId id="272" r:id="rId40"/>
    <p:sldId id="273" r:id="rId41"/>
    <p:sldId id="274" r:id="rId42"/>
    <p:sldId id="275" r:id="rId43"/>
    <p:sldId id="279" r:id="rId44"/>
    <p:sldId id="277" r:id="rId45"/>
    <p:sldId id="276" r:id="rId4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jdcrNtmmmgUSkVwxktlmSA==" hashData="z7VCac5WZReoJMnG9U9wFUHWordhnDP6esIum5LzqEFIjDTL+NlpLXqzwwbL4qTGfpCWljgpOdFic4kMOksBVg=="/>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384" autoAdjust="0"/>
  </p:normalViewPr>
  <p:slideViewPr>
    <p:cSldViewPr>
      <p:cViewPr varScale="1">
        <p:scale>
          <a:sx n="50" d="100"/>
          <a:sy n="50" d="100"/>
        </p:scale>
        <p:origin x="1956" y="5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media/image1.png>
</file>

<file path=ppt/media/image10.png>
</file>

<file path=ppt/media/image2.png>
</file>

<file path=ppt/media/image3.gif>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59A2535-186A-450A-A079-44890D109651}" type="datetimeFigureOut">
              <a:rPr lang="en-US" smtClean="0"/>
              <a:t>10/6/2015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B1CE03C-5A3D-4E9D-A5CD-BEBAD7272F4F}" type="slidenum">
              <a:rPr lang="en-US" smtClean="0"/>
              <a:t>‹#›</a:t>
            </a:fld>
            <a:endParaRPr lang="en-US"/>
          </a:p>
        </p:txBody>
      </p:sp>
    </p:spTree>
    <p:extLst>
      <p:ext uri="{BB962C8B-B14F-4D97-AF65-F5344CB8AC3E}">
        <p14:creationId xmlns:p14="http://schemas.microsoft.com/office/powerpoint/2010/main" val="27397115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en.wikipedia.org/wiki/Topological_ordering"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1</a:t>
            </a:fld>
            <a:endParaRPr lang="en-US"/>
          </a:p>
        </p:txBody>
      </p:sp>
    </p:spTree>
    <p:extLst>
      <p:ext uri="{BB962C8B-B14F-4D97-AF65-F5344CB8AC3E}">
        <p14:creationId xmlns:p14="http://schemas.microsoft.com/office/powerpoint/2010/main" val="10325294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25</a:t>
            </a:fld>
            <a:endParaRPr lang="en-US"/>
          </a:p>
        </p:txBody>
      </p:sp>
    </p:spTree>
    <p:extLst>
      <p:ext uri="{BB962C8B-B14F-4D97-AF65-F5344CB8AC3E}">
        <p14:creationId xmlns:p14="http://schemas.microsoft.com/office/powerpoint/2010/main" val="3208786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a:r>
              <a:rPr lang="en-US" b="1" dirty="0" smtClean="0">
                <a:effectLst/>
              </a:rPr>
              <a:t>RPC server</a:t>
            </a:r>
            <a:r>
              <a:rPr lang="en-US" dirty="0" smtClean="0">
                <a:effectLst/>
              </a:rPr>
              <a:t>: ContainerManager accepts requests from Application Masters (AMs) to start new containers, or to stop running ones. It works with </a:t>
            </a:r>
            <a:r>
              <a:rPr lang="en-US" dirty="0" err="1" smtClean="0">
                <a:effectLst/>
              </a:rPr>
              <a:t>ContainerTokenSecretManager</a:t>
            </a:r>
            <a:r>
              <a:rPr lang="en-US" dirty="0" smtClean="0">
                <a:effectLst/>
              </a:rPr>
              <a:t> (described below) to authorize all requests. All the operations performed on containers running on this node are written to an audit-log which can be post-processed by security tools.</a:t>
            </a:r>
          </a:p>
          <a:p>
            <a:pPr lvl="2"/>
            <a:r>
              <a:rPr lang="en-US" b="1" dirty="0" err="1" smtClean="0">
                <a:effectLst/>
              </a:rPr>
              <a:t>ResourceLocalizationService</a:t>
            </a:r>
            <a:r>
              <a:rPr lang="en-US" dirty="0" smtClean="0">
                <a:effectLst/>
              </a:rPr>
              <a:t>: Responsible for securely downloading and organizing various file resources needed by containers. It tries its best to distribute the files across all the available disks. It also enforces access control restrictions of the downloaded files and puts appropriate usage limits on them.</a:t>
            </a:r>
          </a:p>
          <a:p>
            <a:pPr lvl="2"/>
            <a:r>
              <a:rPr lang="en-US" b="1" dirty="0" err="1" smtClean="0">
                <a:effectLst/>
              </a:rPr>
              <a:t>ContainersLauncher</a:t>
            </a:r>
            <a:r>
              <a:rPr lang="en-US" dirty="0" smtClean="0">
                <a:effectLst/>
              </a:rPr>
              <a:t>: Maintains a pool of threads to prepare and launch containers as quickly as possible. Also cleans up the containers’ processes when such a request is sent by the RM or the </a:t>
            </a:r>
            <a:r>
              <a:rPr lang="en-US" dirty="0" err="1" smtClean="0">
                <a:effectLst/>
              </a:rPr>
              <a:t>ApplicationMasters</a:t>
            </a:r>
            <a:r>
              <a:rPr lang="en-US" dirty="0" smtClean="0">
                <a:effectLst/>
              </a:rPr>
              <a:t> (AMs).</a:t>
            </a:r>
          </a:p>
          <a:p>
            <a:pPr lvl="2"/>
            <a:r>
              <a:rPr lang="en-US" b="1" dirty="0" err="1" smtClean="0">
                <a:effectLst/>
              </a:rPr>
              <a:t>AuxServices</a:t>
            </a:r>
            <a:r>
              <a:rPr lang="en-US" dirty="0" smtClean="0">
                <a:effectLst/>
              </a:rPr>
              <a:t>: The NM provides a framework for extending its functionality by configuring auxiliary services. This allows per-node custom services that specific frameworks may require, and still sandbox them from the rest of the NM. These services have to be configured before NM starts. Auxiliary services are notified when an application’s first container starts on the node, and when the application is considered to be complete.</a:t>
            </a:r>
          </a:p>
          <a:p>
            <a:pPr lvl="2"/>
            <a:r>
              <a:rPr lang="en-US" b="1" dirty="0" err="1" smtClean="0">
                <a:effectLst/>
              </a:rPr>
              <a:t>ContainersMonitor</a:t>
            </a:r>
            <a:r>
              <a:rPr lang="en-US" dirty="0" smtClean="0">
                <a:effectLst/>
              </a:rPr>
              <a:t>: After a container is launched, this component starts observing its resource utilization while the container is running. To enforce isolation and fair sharing of resources like memory, each container is allocated some amount of such a resource by the RM. The </a:t>
            </a:r>
            <a:r>
              <a:rPr lang="en-US" dirty="0" err="1" smtClean="0">
                <a:effectLst/>
              </a:rPr>
              <a:t>ContainersMonitor</a:t>
            </a:r>
            <a:r>
              <a:rPr lang="en-US" dirty="0" smtClean="0">
                <a:effectLst/>
              </a:rPr>
              <a:t> monitors each container’s usage continuously and if a container exceeds its allocation, it signals the container to be killed. This is done to prevent any runaway container from adversely affecting other well-behaved containers running on the same node.</a:t>
            </a:r>
          </a:p>
          <a:p>
            <a:pPr lvl="2"/>
            <a:r>
              <a:rPr lang="en-US" b="1" dirty="0" err="1" smtClean="0">
                <a:effectLst/>
              </a:rPr>
              <a:t>LogHandler</a:t>
            </a:r>
            <a:r>
              <a:rPr lang="en-US" dirty="0" smtClean="0">
                <a:effectLst/>
              </a:rPr>
              <a:t>: A pluggable component with the option of either keeping the containers’ logs on the local disks or zipping them together and uploading them onto a file-system.</a:t>
            </a:r>
          </a:p>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27</a:t>
            </a:fld>
            <a:endParaRPr lang="en-US"/>
          </a:p>
        </p:txBody>
      </p:sp>
    </p:spTree>
    <p:extLst>
      <p:ext uri="{BB962C8B-B14F-4D97-AF65-F5344CB8AC3E}">
        <p14:creationId xmlns:p14="http://schemas.microsoft.com/office/powerpoint/2010/main" val="1609042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Figure illustrates the initial step for running an application on a YARN cluster. Typically a client communicates with the RM (specifically the Applications Manager component of the RM) to initiates this process. </a:t>
            </a:r>
          </a:p>
          <a:p>
            <a:r>
              <a:rPr lang="en-US" dirty="0" smtClean="0">
                <a:effectLst/>
              </a:rPr>
              <a:t>The first step, marked (1) in the diagram, is for the client to notify the Applications Manager </a:t>
            </a:r>
            <a:r>
              <a:rPr lang="en-US" b="1" dirty="0" smtClean="0">
                <a:effectLst/>
              </a:rPr>
              <a:t>of the desire of submitting an application</a:t>
            </a:r>
            <a:r>
              <a:rPr lang="en-US" dirty="0" smtClean="0">
                <a:effectLst/>
              </a:rPr>
              <a:t>, this is done via a “</a:t>
            </a:r>
            <a:r>
              <a:rPr lang="en-US" b="1" dirty="0" smtClean="0">
                <a:effectLst/>
              </a:rPr>
              <a:t>New Application Request</a:t>
            </a:r>
            <a:r>
              <a:rPr lang="en-US" dirty="0" smtClean="0">
                <a:effectLst/>
              </a:rPr>
              <a:t>”. The RM response, marked (2), will typically contain a </a:t>
            </a:r>
            <a:r>
              <a:rPr lang="en-US" b="1" dirty="0" smtClean="0">
                <a:effectLst/>
              </a:rPr>
              <a:t>newly generated unique application ID</a:t>
            </a:r>
            <a:r>
              <a:rPr lang="en-US" dirty="0" smtClean="0">
                <a:effectLst/>
              </a:rPr>
              <a:t>, in addition to information </a:t>
            </a:r>
            <a:r>
              <a:rPr lang="en-US" b="1" dirty="0" smtClean="0">
                <a:effectLst/>
              </a:rPr>
              <a:t>about cluster resource capabilities</a:t>
            </a:r>
            <a:r>
              <a:rPr lang="en-US" dirty="0" smtClean="0">
                <a:effectLst/>
              </a:rPr>
              <a:t> that the client will need in requesting resources for running the application’s AM.</a:t>
            </a:r>
          </a:p>
          <a:p>
            <a:endParaRPr lang="en-US" dirty="0" smtClean="0">
              <a:effectLst/>
            </a:endParaRPr>
          </a:p>
          <a:p>
            <a:r>
              <a:rPr lang="en-US" dirty="0" smtClean="0">
                <a:effectLst/>
              </a:rPr>
              <a:t>Using the information received from the RM, the client can construct and submit an “</a:t>
            </a:r>
            <a:r>
              <a:rPr lang="en-US" b="1" dirty="0" smtClean="0">
                <a:effectLst/>
              </a:rPr>
              <a:t>Application Submission Context</a:t>
            </a:r>
            <a:r>
              <a:rPr lang="en-US" dirty="0" smtClean="0">
                <a:effectLst/>
              </a:rPr>
              <a:t>”, marked (3), which typically contains information like </a:t>
            </a:r>
            <a:r>
              <a:rPr lang="en-US" b="1" dirty="0" smtClean="0">
                <a:effectLst/>
              </a:rPr>
              <a:t>scheduler queue, priority and user information</a:t>
            </a:r>
            <a:r>
              <a:rPr lang="en-US" dirty="0" smtClean="0">
                <a:effectLst/>
              </a:rPr>
              <a:t>, in addition to information needed by the RM to be able to launch the AM. This information is contained in a “</a:t>
            </a:r>
            <a:r>
              <a:rPr lang="en-US" b="1" dirty="0" smtClean="0">
                <a:effectLst/>
              </a:rPr>
              <a:t>Container Launch Context</a:t>
            </a:r>
            <a:r>
              <a:rPr lang="en-US" dirty="0" smtClean="0">
                <a:effectLst/>
              </a:rPr>
              <a:t>”, which contains the application’s jar, job files, security tokens and any resource requirements.</a:t>
            </a:r>
          </a:p>
          <a:p>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34</a:t>
            </a:fld>
            <a:endParaRPr lang="en-US"/>
          </a:p>
        </p:txBody>
      </p:sp>
    </p:spTree>
    <p:extLst>
      <p:ext uri="{BB962C8B-B14F-4D97-AF65-F5344CB8AC3E}">
        <p14:creationId xmlns:p14="http://schemas.microsoft.com/office/powerpoint/2010/main" val="8929949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Following application submission, the client can query the RM for application reports, receive such reports and, if needed, the client can also ask the RM to kill the application. These three additional steps are pictorially depicted in fig. 3.</a:t>
            </a:r>
          </a:p>
          <a:p>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35</a:t>
            </a:fld>
            <a:endParaRPr lang="en-US"/>
          </a:p>
        </p:txBody>
      </p:sp>
    </p:spTree>
    <p:extLst>
      <p:ext uri="{BB962C8B-B14F-4D97-AF65-F5344CB8AC3E}">
        <p14:creationId xmlns:p14="http://schemas.microsoft.com/office/powerpoint/2010/main" val="18240152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When the RM receives the application submission context from the client, it finds an available container meeting the resource requirements for running the AM, and it contacts the </a:t>
            </a:r>
            <a:r>
              <a:rPr lang="en-US" b="1" dirty="0" smtClean="0">
                <a:effectLst/>
              </a:rPr>
              <a:t>NM</a:t>
            </a:r>
            <a:r>
              <a:rPr lang="en-US" dirty="0" smtClean="0">
                <a:effectLst/>
              </a:rPr>
              <a:t> for the container to start the AM process on this node. </a:t>
            </a:r>
          </a:p>
          <a:p>
            <a:r>
              <a:rPr lang="en-US" dirty="0" smtClean="0">
                <a:effectLst/>
              </a:rPr>
              <a:t>Figure 4 depicts the following communication steps between the AM and the RM (specifically the Scheduler component of the RM). The first step, marked </a:t>
            </a:r>
            <a:r>
              <a:rPr lang="en-US" b="1" dirty="0" smtClean="0">
                <a:effectLst/>
              </a:rPr>
              <a:t>(1) in the diagram, is for the AM to register itself with the RM</a:t>
            </a:r>
            <a:r>
              <a:rPr lang="en-US" dirty="0" smtClean="0">
                <a:effectLst/>
              </a:rPr>
              <a:t>. This step consists of a handshaking procedure and also conveys information like the </a:t>
            </a:r>
            <a:r>
              <a:rPr lang="en-US" b="1" dirty="0" smtClean="0">
                <a:effectLst/>
              </a:rPr>
              <a:t>RPC port that the AM will be listening on</a:t>
            </a:r>
            <a:r>
              <a:rPr lang="en-US" dirty="0" smtClean="0">
                <a:effectLst/>
              </a:rPr>
              <a:t>, the tracking URL for monitoring the application’s status and progress, etc.</a:t>
            </a:r>
          </a:p>
          <a:p>
            <a:r>
              <a:rPr lang="en-US" b="1" dirty="0" smtClean="0">
                <a:effectLst/>
              </a:rPr>
              <a:t>The RM registration response, marked (2), will convey essential information for the AM master like minimum and maximum resource capabilities for this cluster. </a:t>
            </a:r>
            <a:r>
              <a:rPr lang="en-US" dirty="0" smtClean="0">
                <a:effectLst/>
              </a:rPr>
              <a:t>The AM will use such information in calculating and requesting any resource requests for the application’s individual tasks. The resource allocation request from the AM to the RM, marked (3), mainly contains a list of requested containers, and may also contain a list of released containers by this AM.</a:t>
            </a:r>
          </a:p>
          <a:p>
            <a:r>
              <a:rPr lang="en-US" dirty="0" smtClean="0">
                <a:effectLst/>
              </a:rPr>
              <a:t> </a:t>
            </a:r>
            <a:r>
              <a:rPr lang="en-US" b="1" dirty="0" smtClean="0">
                <a:effectLst/>
              </a:rPr>
              <a:t>Heartbeat and progress information are also relayed through resource allocation requests as shown by arrow (4)</a:t>
            </a:r>
            <a:r>
              <a:rPr lang="en-US" dirty="0" smtClean="0">
                <a:effectLst/>
              </a:rPr>
              <a:t>.</a:t>
            </a:r>
          </a:p>
          <a:p>
            <a:r>
              <a:rPr lang="en-US" dirty="0" smtClean="0">
                <a:effectLst/>
              </a:rPr>
              <a:t>When the Scheduler component of the RM receives a resource allocation request, it computes, based on the scheduling policy, a list of containers that satisfy the request and sends back an allocation response, marked (5), which contains a list of allocated resources. Using the resource list, the AM starts contacting the associated node managers (as will be soon seen), and finally, as depicted by arrow (6), when the job finishes, the AM sends a Finish Application message to the Resource Manager and exits.</a:t>
            </a:r>
          </a:p>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36</a:t>
            </a:fld>
            <a:endParaRPr lang="en-US"/>
          </a:p>
        </p:txBody>
      </p:sp>
    </p:spTree>
    <p:extLst>
      <p:ext uri="{BB962C8B-B14F-4D97-AF65-F5344CB8AC3E}">
        <p14:creationId xmlns:p14="http://schemas.microsoft.com/office/powerpoint/2010/main" val="23336862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Figure 5 describes the communication between the AM and the Node Managers. The AM requests the hosting NM for each container to start it as depicted by arrow (1) in the diagram. While containers are running, the AM can request and receive a container status report as shown in steps (2) and (3), respectively.</a:t>
            </a:r>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37</a:t>
            </a:fld>
            <a:endParaRPr lang="en-US"/>
          </a:p>
        </p:txBody>
      </p:sp>
    </p:spTree>
    <p:extLst>
      <p:ext uri="{BB962C8B-B14F-4D97-AF65-F5344CB8AC3E}">
        <p14:creationId xmlns:p14="http://schemas.microsoft.com/office/powerpoint/2010/main" val="38855312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38</a:t>
            </a:fld>
            <a:endParaRPr lang="en-US"/>
          </a:p>
        </p:txBody>
      </p:sp>
    </p:spTree>
    <p:extLst>
      <p:ext uri="{BB962C8B-B14F-4D97-AF65-F5344CB8AC3E}">
        <p14:creationId xmlns:p14="http://schemas.microsoft.com/office/powerpoint/2010/main" val="31211251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40</a:t>
            </a:fld>
            <a:endParaRPr lang="en-US"/>
          </a:p>
        </p:txBody>
      </p:sp>
    </p:spTree>
    <p:extLst>
      <p:ext uri="{BB962C8B-B14F-4D97-AF65-F5344CB8AC3E}">
        <p14:creationId xmlns:p14="http://schemas.microsoft.com/office/powerpoint/2010/main" val="17404530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Directed Acyclic</a:t>
            </a:r>
            <a:r>
              <a:rPr lang="en-US" baseline="0" dirty="0" smtClean="0"/>
              <a:t> Graph- </a:t>
            </a:r>
            <a:r>
              <a:rPr lang="en-US" dirty="0" smtClean="0"/>
              <a:t>A collection of tasks that must be ordered into a sequence, subject to constraints that certain tasks must be performed earlier than others, may be represented as a DAG with a vertex for each task and an edge for each constraint; algorithms for </a:t>
            </a:r>
            <a:r>
              <a:rPr lang="en-US" dirty="0" smtClean="0">
                <a:hlinkClick r:id="rId3" tooltip="Topological ordering"/>
              </a:rPr>
              <a:t>topological ordering</a:t>
            </a:r>
            <a:r>
              <a:rPr lang="en-US" dirty="0" smtClean="0"/>
              <a:t> may be used to generate a valid sequence. DAGs may also be used to model processes in which data flows in a consistent direction through a network of processors.</a:t>
            </a:r>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3</a:t>
            </a:fld>
            <a:endParaRPr lang="en-US"/>
          </a:p>
        </p:txBody>
      </p:sp>
    </p:spTree>
    <p:extLst>
      <p:ext uri="{BB962C8B-B14F-4D97-AF65-F5344CB8AC3E}">
        <p14:creationId xmlns:p14="http://schemas.microsoft.com/office/powerpoint/2010/main" val="5550019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RM – Resource Manager</a:t>
            </a:r>
          </a:p>
          <a:p>
            <a:r>
              <a:rPr lang="en-US" dirty="0" smtClean="0"/>
              <a:t>NM – Node Manager</a:t>
            </a:r>
          </a:p>
          <a:p>
            <a:endParaRPr lang="en-US" dirty="0" smtClean="0"/>
          </a:p>
          <a:p>
            <a:r>
              <a:rPr lang="en-US" dirty="0" smtClean="0">
                <a:effectLst/>
              </a:rPr>
              <a:t>#</a:t>
            </a:r>
            <a:r>
              <a:rPr lang="en-US" baseline="0" dirty="0" smtClean="0">
                <a:effectLst/>
              </a:rPr>
              <a:t> </a:t>
            </a:r>
            <a:r>
              <a:rPr lang="en-US" dirty="0" smtClean="0">
                <a:effectLst/>
              </a:rPr>
              <a:t>in </a:t>
            </a:r>
            <a:r>
              <a:rPr lang="en-US" dirty="0" err="1" smtClean="0">
                <a:effectLst/>
              </a:rPr>
              <a:t>Hadoop</a:t>
            </a:r>
            <a:r>
              <a:rPr lang="en-US" dirty="0" smtClean="0">
                <a:effectLst/>
              </a:rPr>
              <a:t> versions prior to 0.23, shuffle was part of the </a:t>
            </a:r>
            <a:r>
              <a:rPr lang="en-US" dirty="0" err="1" smtClean="0">
                <a:effectLst/>
              </a:rPr>
              <a:t>TaskTracker</a:t>
            </a:r>
            <a:r>
              <a:rPr lang="en-US" dirty="0" smtClean="0">
                <a:effectLst/>
              </a:rPr>
              <a:t>.  </a:t>
            </a:r>
            <a:endParaRPr lang="en-US" dirty="0" smtClean="0"/>
          </a:p>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5</a:t>
            </a:fld>
            <a:endParaRPr lang="en-US"/>
          </a:p>
        </p:txBody>
      </p:sp>
    </p:spTree>
    <p:extLst>
      <p:ext uri="{BB962C8B-B14F-4D97-AF65-F5344CB8AC3E}">
        <p14:creationId xmlns:p14="http://schemas.microsoft.com/office/powerpoint/2010/main" val="28001593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Figure 1 shows a pictorial representation of a YARN cluster. There is a single Resource Manager, which has two main services:</a:t>
            </a:r>
          </a:p>
          <a:p>
            <a:r>
              <a:rPr lang="en-US" dirty="0" smtClean="0">
                <a:effectLst/>
              </a:rPr>
              <a:t>A pluggable </a:t>
            </a:r>
            <a:r>
              <a:rPr lang="en-US" b="1" dirty="0" smtClean="0">
                <a:effectLst/>
              </a:rPr>
              <a:t>Scheduler</a:t>
            </a:r>
            <a:r>
              <a:rPr lang="en-US" dirty="0" smtClean="0">
                <a:effectLst/>
              </a:rPr>
              <a:t>, which manages and enforces the resource scheduling policy in the cluster.  Note that there are two schedulers supported in </a:t>
            </a:r>
            <a:r>
              <a:rPr lang="en-US" dirty="0" err="1" smtClean="0">
                <a:effectLst/>
              </a:rPr>
              <a:t>Hadoop</a:t>
            </a:r>
            <a:r>
              <a:rPr lang="en-US" dirty="0" smtClean="0">
                <a:effectLst/>
              </a:rPr>
              <a:t> 0.23, the default </a:t>
            </a:r>
            <a:r>
              <a:rPr lang="en-US" i="1" dirty="0" smtClean="0">
                <a:effectLst/>
              </a:rPr>
              <a:t>FIFO</a:t>
            </a:r>
            <a:r>
              <a:rPr lang="en-US" dirty="0" smtClean="0">
                <a:effectLst/>
              </a:rPr>
              <a:t> scheduler and the </a:t>
            </a:r>
            <a:r>
              <a:rPr lang="en-US" i="1" dirty="0" smtClean="0">
                <a:effectLst/>
              </a:rPr>
              <a:t>Capacity</a:t>
            </a:r>
            <a:r>
              <a:rPr lang="en-US" dirty="0" smtClean="0">
                <a:effectLst/>
              </a:rPr>
              <a:t> scheduler; the </a:t>
            </a:r>
            <a:r>
              <a:rPr lang="en-US" i="1" dirty="0" smtClean="0">
                <a:effectLst/>
              </a:rPr>
              <a:t>Fair</a:t>
            </a:r>
            <a:r>
              <a:rPr lang="en-US" dirty="0" smtClean="0">
                <a:effectLst/>
              </a:rPr>
              <a:t> Scheduler is not yet supported.</a:t>
            </a:r>
          </a:p>
          <a:p>
            <a:r>
              <a:rPr lang="en-US" dirty="0" smtClean="0">
                <a:effectLst/>
              </a:rPr>
              <a:t>An </a:t>
            </a:r>
            <a:r>
              <a:rPr lang="en-US" b="1" dirty="0" smtClean="0">
                <a:effectLst/>
              </a:rPr>
              <a:t>Applications Manager (</a:t>
            </a:r>
            <a:r>
              <a:rPr lang="en-US" b="1" dirty="0" err="1" smtClean="0">
                <a:effectLst/>
              </a:rPr>
              <a:t>AsM</a:t>
            </a:r>
            <a:r>
              <a:rPr lang="en-US" b="1" dirty="0" smtClean="0">
                <a:effectLst/>
              </a:rPr>
              <a:t>)</a:t>
            </a:r>
            <a:r>
              <a:rPr lang="en-US" dirty="0" smtClean="0">
                <a:effectLst/>
              </a:rPr>
              <a:t>, which manages running Application Masters in the cluster, i.e., it is responsible for starting application masters and for monitoring and restarting them on different nodes in case of failures.</a:t>
            </a:r>
          </a:p>
          <a:p>
            <a:endParaRPr lang="en-US" dirty="0" smtClean="0">
              <a:effectLst/>
            </a:endParaRPr>
          </a:p>
          <a:p>
            <a:r>
              <a:rPr lang="en-US" dirty="0" smtClean="0">
                <a:effectLst/>
              </a:rPr>
              <a:t>Figure 1 also shows that there is a NM service running on each node in the cluster. The diagram also shows two AMs (AM</a:t>
            </a:r>
            <a:r>
              <a:rPr lang="en-US" baseline="-25000" dirty="0" smtClean="0">
                <a:effectLst/>
              </a:rPr>
              <a:t>1</a:t>
            </a:r>
            <a:r>
              <a:rPr lang="en-US" dirty="0" smtClean="0">
                <a:effectLst/>
              </a:rPr>
              <a:t> and AM</a:t>
            </a:r>
            <a:r>
              <a:rPr lang="en-US" baseline="-25000" dirty="0" smtClean="0">
                <a:effectLst/>
              </a:rPr>
              <a:t>2</a:t>
            </a:r>
            <a:r>
              <a:rPr lang="en-US" dirty="0" smtClean="0">
                <a:effectLst/>
              </a:rPr>
              <a:t>). In a YARN cluster at any given time, there will be as many running Application Masters as there are applications (jobs). Each AM manages the application’s individual tasks (starting, monitoring and restarting in case of failures). The diagram shows AM</a:t>
            </a:r>
            <a:r>
              <a:rPr lang="en-US" baseline="-25000" dirty="0" smtClean="0">
                <a:effectLst/>
              </a:rPr>
              <a:t>1</a:t>
            </a:r>
            <a:r>
              <a:rPr lang="en-US" dirty="0" smtClean="0">
                <a:effectLst/>
              </a:rPr>
              <a:t> managing three tasks (containers 1.1, 1.2 and 1.3), while AM</a:t>
            </a:r>
            <a:r>
              <a:rPr lang="en-US" baseline="-25000" dirty="0" smtClean="0">
                <a:effectLst/>
              </a:rPr>
              <a:t>2</a:t>
            </a:r>
            <a:r>
              <a:rPr lang="en-US" dirty="0" smtClean="0">
                <a:effectLst/>
              </a:rPr>
              <a:t> manages four tasks (containers 2.1, 2.2, 2.3 and 2.4). Each task runs within a Container on each node. The AM acquires such containers from the RM’s Scheduler before contacting the corresponding NMs to start the application’s individual tasks. These Containers can be roughly compared to Map/Reduce slots in previous </a:t>
            </a:r>
            <a:r>
              <a:rPr lang="en-US" dirty="0" err="1" smtClean="0">
                <a:effectLst/>
              </a:rPr>
              <a:t>Hadoop</a:t>
            </a:r>
            <a:r>
              <a:rPr lang="en-US" dirty="0" smtClean="0">
                <a:effectLst/>
              </a:rPr>
              <a:t> versions. However the resource allocation model in Hadoop-0.23 is more optimized from a cluster utilization perspective.  </a:t>
            </a:r>
          </a:p>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8</a:t>
            </a:fld>
            <a:endParaRPr lang="en-US"/>
          </a:p>
        </p:txBody>
      </p:sp>
    </p:spTree>
    <p:extLst>
      <p:ext uri="{BB962C8B-B14F-4D97-AF65-F5344CB8AC3E}">
        <p14:creationId xmlns:p14="http://schemas.microsoft.com/office/powerpoint/2010/main" val="40758390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The </a:t>
            </a:r>
            <a:r>
              <a:rPr lang="en-US" sz="1200" b="1" kern="1200" dirty="0" err="1" smtClean="0">
                <a:solidFill>
                  <a:schemeClr val="tx1"/>
                </a:solidFill>
                <a:effectLst/>
                <a:latin typeface="+mn-lt"/>
                <a:ea typeface="+mn-ea"/>
                <a:cs typeface="+mn-cs"/>
              </a:rPr>
              <a:t>ResourceManager</a:t>
            </a:r>
            <a:r>
              <a:rPr lang="en-US" sz="1200" b="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has two main components: Scheduler and </a:t>
            </a:r>
            <a:r>
              <a:rPr lang="en-US" sz="1200" kern="1200" dirty="0" err="1" smtClean="0">
                <a:solidFill>
                  <a:schemeClr val="tx1"/>
                </a:solidFill>
                <a:effectLst/>
                <a:latin typeface="+mn-lt"/>
                <a:ea typeface="+mn-ea"/>
                <a:cs typeface="+mn-cs"/>
              </a:rPr>
              <a:t>ApplicationsManager</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The Scheduler is responsible for allocating resources to the various running applications subject to familiar constraints of capacities, queues etc. The Scheduler is pure scheduler in the sense that it performs no monitoring or tracking of status for the application. Also, it offers no guarantees about restarting failed tasks either due to application failure or hardware failures. The Scheduler performs its scheduling function based the resource requirements of the applications; it does so based on the abstract notion of a resource </a:t>
            </a:r>
            <a:r>
              <a:rPr lang="en-US" sz="1200" i="1" kern="1200" dirty="0" smtClean="0">
                <a:solidFill>
                  <a:schemeClr val="tx1"/>
                </a:solidFill>
                <a:effectLst/>
                <a:latin typeface="+mn-lt"/>
                <a:ea typeface="+mn-ea"/>
                <a:cs typeface="+mn-cs"/>
              </a:rPr>
              <a:t>Container</a:t>
            </a:r>
            <a:r>
              <a:rPr lang="en-US" sz="1200" kern="1200" dirty="0" smtClean="0">
                <a:solidFill>
                  <a:schemeClr val="tx1"/>
                </a:solidFill>
                <a:effectLst/>
                <a:latin typeface="+mn-lt"/>
                <a:ea typeface="+mn-ea"/>
                <a:cs typeface="+mn-cs"/>
              </a:rPr>
              <a:t> which incorporates elements such as memory, </a:t>
            </a:r>
            <a:r>
              <a:rPr lang="en-US" sz="1200" kern="1200" dirty="0" err="1" smtClean="0">
                <a:solidFill>
                  <a:schemeClr val="tx1"/>
                </a:solidFill>
                <a:effectLst/>
                <a:latin typeface="+mn-lt"/>
                <a:ea typeface="+mn-ea"/>
                <a:cs typeface="+mn-cs"/>
              </a:rPr>
              <a:t>cpu</a:t>
            </a:r>
            <a:r>
              <a:rPr lang="en-US" sz="1200" kern="1200" dirty="0" smtClean="0">
                <a:solidFill>
                  <a:schemeClr val="tx1"/>
                </a:solidFill>
                <a:effectLst/>
                <a:latin typeface="+mn-lt"/>
                <a:ea typeface="+mn-ea"/>
                <a:cs typeface="+mn-cs"/>
              </a:rPr>
              <a:t>, disk, network etc. In the first version, only memory is supported. </a:t>
            </a:r>
          </a:p>
          <a:p>
            <a:r>
              <a:rPr lang="en-US" sz="1200" kern="1200" dirty="0" smtClean="0">
                <a:solidFill>
                  <a:schemeClr val="tx1"/>
                </a:solidFill>
                <a:effectLst/>
                <a:latin typeface="+mn-lt"/>
                <a:ea typeface="+mn-ea"/>
                <a:cs typeface="+mn-cs"/>
              </a:rPr>
              <a:t>The Scheduler has a pluggable policy plug-in, which is responsible for partitioning the cluster resources among the various queues, applications etc. The current Map-Reduce schedulers such as the </a:t>
            </a:r>
            <a:r>
              <a:rPr lang="en-US" sz="1200" kern="1200" dirty="0" err="1" smtClean="0">
                <a:solidFill>
                  <a:schemeClr val="tx1"/>
                </a:solidFill>
                <a:effectLst/>
                <a:latin typeface="+mn-lt"/>
                <a:ea typeface="+mn-ea"/>
                <a:cs typeface="+mn-cs"/>
              </a:rPr>
              <a:t>CapacityScheduler</a:t>
            </a:r>
            <a:r>
              <a:rPr lang="en-US" sz="1200" kern="1200" dirty="0" smtClean="0">
                <a:solidFill>
                  <a:schemeClr val="tx1"/>
                </a:solidFill>
                <a:effectLst/>
                <a:latin typeface="+mn-lt"/>
                <a:ea typeface="+mn-ea"/>
                <a:cs typeface="+mn-cs"/>
              </a:rPr>
              <a:t> and the </a:t>
            </a:r>
            <a:r>
              <a:rPr lang="en-US" sz="1200" kern="1200" dirty="0" err="1" smtClean="0">
                <a:solidFill>
                  <a:schemeClr val="tx1"/>
                </a:solidFill>
                <a:effectLst/>
                <a:latin typeface="+mn-lt"/>
                <a:ea typeface="+mn-ea"/>
                <a:cs typeface="+mn-cs"/>
              </a:rPr>
              <a:t>FairScheduler</a:t>
            </a:r>
            <a:r>
              <a:rPr lang="en-US" sz="1200" kern="1200" dirty="0" smtClean="0">
                <a:solidFill>
                  <a:schemeClr val="tx1"/>
                </a:solidFill>
                <a:effectLst/>
                <a:latin typeface="+mn-lt"/>
                <a:ea typeface="+mn-ea"/>
                <a:cs typeface="+mn-cs"/>
              </a:rPr>
              <a:t> would be some examples of the plug-in. </a:t>
            </a:r>
          </a:p>
          <a:p>
            <a:r>
              <a:rPr lang="en-US" sz="1200" kern="1200" dirty="0" smtClean="0">
                <a:solidFill>
                  <a:schemeClr val="tx1"/>
                </a:solidFill>
                <a:effectLst/>
                <a:latin typeface="+mn-lt"/>
                <a:ea typeface="+mn-ea"/>
                <a:cs typeface="+mn-cs"/>
              </a:rPr>
              <a:t>The </a:t>
            </a:r>
            <a:r>
              <a:rPr lang="en-US" sz="1200" kern="1200" dirty="0" err="1" smtClean="0">
                <a:solidFill>
                  <a:schemeClr val="tx1"/>
                </a:solidFill>
                <a:effectLst/>
                <a:latin typeface="+mn-lt"/>
                <a:ea typeface="+mn-ea"/>
                <a:cs typeface="+mn-cs"/>
              </a:rPr>
              <a:t>CapacityScheduler</a:t>
            </a:r>
            <a:r>
              <a:rPr lang="en-US" sz="1200" kern="1200" dirty="0" smtClean="0">
                <a:solidFill>
                  <a:schemeClr val="tx1"/>
                </a:solidFill>
                <a:effectLst/>
                <a:latin typeface="+mn-lt"/>
                <a:ea typeface="+mn-ea"/>
                <a:cs typeface="+mn-cs"/>
              </a:rPr>
              <a:t> supports hierarchical queues to allow for more predictable sharing of cluster resources</a:t>
            </a:r>
          </a:p>
          <a:p>
            <a:r>
              <a:rPr lang="en-US" sz="1200" kern="1200" dirty="0" smtClean="0">
                <a:solidFill>
                  <a:schemeClr val="tx1"/>
                </a:solidFill>
                <a:effectLst/>
                <a:latin typeface="+mn-lt"/>
                <a:ea typeface="+mn-ea"/>
                <a:cs typeface="+mn-cs"/>
              </a:rPr>
              <a:t>The </a:t>
            </a:r>
            <a:r>
              <a:rPr lang="en-US" sz="1200" kern="1200" dirty="0" err="1" smtClean="0">
                <a:solidFill>
                  <a:schemeClr val="tx1"/>
                </a:solidFill>
                <a:effectLst/>
                <a:latin typeface="+mn-lt"/>
                <a:ea typeface="+mn-ea"/>
                <a:cs typeface="+mn-cs"/>
              </a:rPr>
              <a:t>ApplicationsManager</a:t>
            </a:r>
            <a:r>
              <a:rPr lang="en-US" sz="1200" kern="1200" dirty="0" smtClean="0">
                <a:solidFill>
                  <a:schemeClr val="tx1"/>
                </a:solidFill>
                <a:effectLst/>
                <a:latin typeface="+mn-lt"/>
                <a:ea typeface="+mn-ea"/>
                <a:cs typeface="+mn-cs"/>
              </a:rPr>
              <a:t> is responsible for accepting job-submissions, negotiating the first container for executing the application specific </a:t>
            </a:r>
            <a:r>
              <a:rPr lang="en-US" sz="1200" kern="1200" dirty="0" err="1" smtClean="0">
                <a:solidFill>
                  <a:schemeClr val="tx1"/>
                </a:solidFill>
                <a:effectLst/>
                <a:latin typeface="+mn-lt"/>
                <a:ea typeface="+mn-ea"/>
                <a:cs typeface="+mn-cs"/>
              </a:rPr>
              <a:t>ApplicationMaster</a:t>
            </a:r>
            <a:r>
              <a:rPr lang="en-US" sz="1200" kern="1200" dirty="0" smtClean="0">
                <a:solidFill>
                  <a:schemeClr val="tx1"/>
                </a:solidFill>
                <a:effectLst/>
                <a:latin typeface="+mn-lt"/>
                <a:ea typeface="+mn-ea"/>
                <a:cs typeface="+mn-cs"/>
              </a:rPr>
              <a:t> and provides the service for restarting the </a:t>
            </a:r>
            <a:r>
              <a:rPr lang="en-US" sz="1200" kern="1200" dirty="0" err="1" smtClean="0">
                <a:solidFill>
                  <a:schemeClr val="tx1"/>
                </a:solidFill>
                <a:effectLst/>
                <a:latin typeface="+mn-lt"/>
                <a:ea typeface="+mn-ea"/>
                <a:cs typeface="+mn-cs"/>
              </a:rPr>
              <a:t>ApplicationMaster</a:t>
            </a:r>
            <a:r>
              <a:rPr lang="en-US" sz="1200" kern="1200" dirty="0" smtClean="0">
                <a:solidFill>
                  <a:schemeClr val="tx1"/>
                </a:solidFill>
                <a:effectLst/>
                <a:latin typeface="+mn-lt"/>
                <a:ea typeface="+mn-ea"/>
                <a:cs typeface="+mn-cs"/>
              </a:rPr>
              <a:t> container on failure.</a:t>
            </a:r>
          </a:p>
          <a:p>
            <a:r>
              <a:rPr lang="en-US" sz="1200" kern="1200" dirty="0" smtClean="0">
                <a:solidFill>
                  <a:schemeClr val="tx1"/>
                </a:solidFill>
                <a:effectLst/>
                <a:latin typeface="+mn-lt"/>
                <a:ea typeface="+mn-ea"/>
                <a:cs typeface="+mn-cs"/>
              </a:rPr>
              <a:t>The </a:t>
            </a:r>
            <a:r>
              <a:rPr lang="en-US" sz="1200" kern="1200" dirty="0" err="1" smtClean="0">
                <a:solidFill>
                  <a:schemeClr val="tx1"/>
                </a:solidFill>
                <a:effectLst/>
                <a:latin typeface="+mn-lt"/>
                <a:ea typeface="+mn-ea"/>
                <a:cs typeface="+mn-cs"/>
              </a:rPr>
              <a:t>NodeManager</a:t>
            </a:r>
            <a:r>
              <a:rPr lang="en-US" sz="1200" kern="1200" dirty="0" smtClean="0">
                <a:solidFill>
                  <a:schemeClr val="tx1"/>
                </a:solidFill>
                <a:effectLst/>
                <a:latin typeface="+mn-lt"/>
                <a:ea typeface="+mn-ea"/>
                <a:cs typeface="+mn-cs"/>
              </a:rPr>
              <a:t> is the per-machine framework agent who is responsible for containers, monitoring their resource usage (</a:t>
            </a:r>
            <a:r>
              <a:rPr lang="en-US" sz="1200" kern="1200" dirty="0" err="1" smtClean="0">
                <a:solidFill>
                  <a:schemeClr val="tx1"/>
                </a:solidFill>
                <a:effectLst/>
                <a:latin typeface="+mn-lt"/>
                <a:ea typeface="+mn-ea"/>
                <a:cs typeface="+mn-cs"/>
              </a:rPr>
              <a:t>cpu</a:t>
            </a:r>
            <a:r>
              <a:rPr lang="en-US" sz="1200" kern="1200" dirty="0" smtClean="0">
                <a:solidFill>
                  <a:schemeClr val="tx1"/>
                </a:solidFill>
                <a:effectLst/>
                <a:latin typeface="+mn-lt"/>
                <a:ea typeface="+mn-ea"/>
                <a:cs typeface="+mn-cs"/>
              </a:rPr>
              <a:t>, memory, disk, network) and reporting the same to the </a:t>
            </a:r>
            <a:r>
              <a:rPr lang="en-US" sz="1200" kern="1200" dirty="0" err="1" smtClean="0">
                <a:solidFill>
                  <a:schemeClr val="tx1"/>
                </a:solidFill>
                <a:effectLst/>
                <a:latin typeface="+mn-lt"/>
                <a:ea typeface="+mn-ea"/>
                <a:cs typeface="+mn-cs"/>
              </a:rPr>
              <a:t>ResourceManager</a:t>
            </a:r>
            <a:r>
              <a:rPr lang="en-US" sz="1200" kern="1200" dirty="0" smtClean="0">
                <a:solidFill>
                  <a:schemeClr val="tx1"/>
                </a:solidFill>
                <a:effectLst/>
                <a:latin typeface="+mn-lt"/>
                <a:ea typeface="+mn-ea"/>
                <a:cs typeface="+mn-cs"/>
              </a:rPr>
              <a:t>/Scheduler.</a:t>
            </a:r>
          </a:p>
          <a:p>
            <a:r>
              <a:rPr lang="en-US" sz="1200" kern="1200" dirty="0" smtClean="0">
                <a:solidFill>
                  <a:schemeClr val="tx1"/>
                </a:solidFill>
                <a:effectLst/>
                <a:latin typeface="+mn-lt"/>
                <a:ea typeface="+mn-ea"/>
                <a:cs typeface="+mn-cs"/>
              </a:rPr>
              <a:t>The per-application </a:t>
            </a:r>
            <a:r>
              <a:rPr lang="en-US" sz="1200" kern="1200" dirty="0" err="1" smtClean="0">
                <a:solidFill>
                  <a:schemeClr val="tx1"/>
                </a:solidFill>
                <a:effectLst/>
                <a:latin typeface="+mn-lt"/>
                <a:ea typeface="+mn-ea"/>
                <a:cs typeface="+mn-cs"/>
              </a:rPr>
              <a:t>ApplicationMaster</a:t>
            </a:r>
            <a:r>
              <a:rPr lang="en-US" sz="1200" kern="1200" dirty="0" smtClean="0">
                <a:solidFill>
                  <a:schemeClr val="tx1"/>
                </a:solidFill>
                <a:effectLst/>
                <a:latin typeface="+mn-lt"/>
                <a:ea typeface="+mn-ea"/>
                <a:cs typeface="+mn-cs"/>
              </a:rPr>
              <a:t> has the responsibility of negotiating appropriate resource containers from the Scheduler, tracking their status and monitoring for progress.</a:t>
            </a:r>
          </a:p>
          <a:p>
            <a:r>
              <a:rPr lang="en-US" sz="1200" kern="1200" dirty="0" smtClean="0">
                <a:solidFill>
                  <a:schemeClr val="tx1"/>
                </a:solidFill>
                <a:effectLst/>
                <a:latin typeface="+mn-lt"/>
                <a:ea typeface="+mn-ea"/>
                <a:cs typeface="+mn-cs"/>
              </a:rPr>
              <a:t>MRV2 maintains </a:t>
            </a:r>
            <a:r>
              <a:rPr lang="en-US" sz="1200" b="1" kern="1200" dirty="0" smtClean="0">
                <a:solidFill>
                  <a:schemeClr val="tx1"/>
                </a:solidFill>
                <a:effectLst/>
                <a:latin typeface="+mn-lt"/>
                <a:ea typeface="+mn-ea"/>
                <a:cs typeface="+mn-cs"/>
              </a:rPr>
              <a:t>API compatibility</a:t>
            </a:r>
            <a:r>
              <a:rPr lang="en-US" sz="1200" kern="1200" dirty="0" smtClean="0">
                <a:solidFill>
                  <a:schemeClr val="tx1"/>
                </a:solidFill>
                <a:effectLst/>
                <a:latin typeface="+mn-lt"/>
                <a:ea typeface="+mn-ea"/>
                <a:cs typeface="+mn-cs"/>
              </a:rPr>
              <a:t> with previous stable release (hadoop-0.20.205). This means that all Map-Reduce jobs should still run unchanged on top of MRv2 with just a recompile.</a:t>
            </a:r>
          </a:p>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9</a:t>
            </a:fld>
            <a:endParaRPr lang="en-US"/>
          </a:p>
        </p:txBody>
      </p:sp>
    </p:spTree>
    <p:extLst>
      <p:ext uri="{BB962C8B-B14F-4D97-AF65-F5344CB8AC3E}">
        <p14:creationId xmlns:p14="http://schemas.microsoft.com/office/powerpoint/2010/main" val="11942940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smtClean="0"/>
              <a:t>ResourceManager</a:t>
            </a:r>
            <a:r>
              <a:rPr lang="en-US" b="1" dirty="0" smtClean="0"/>
              <a:t> (RM)</a:t>
            </a:r>
            <a:r>
              <a:rPr lang="en-US" dirty="0" smtClean="0"/>
              <a:t> is the master that arbitrates all the available cluster resources and thus helps manage the distributed applications running on the YARN system. It works together with the per-node </a:t>
            </a:r>
            <a:r>
              <a:rPr lang="en-US" b="1" dirty="0" err="1" smtClean="0"/>
              <a:t>NodeManagers</a:t>
            </a:r>
            <a:r>
              <a:rPr lang="en-US" b="1" dirty="0" smtClean="0"/>
              <a:t> (NMs)</a:t>
            </a:r>
            <a:r>
              <a:rPr lang="en-US" dirty="0" smtClean="0"/>
              <a:t> and the per-application </a:t>
            </a:r>
            <a:r>
              <a:rPr lang="en-US" b="1" dirty="0" err="1" smtClean="0"/>
              <a:t>ApplicationMasters</a:t>
            </a:r>
            <a:r>
              <a:rPr lang="en-US" b="1" dirty="0" smtClean="0"/>
              <a:t> (AMs)</a:t>
            </a:r>
            <a:r>
              <a:rPr lang="en-US" dirty="0" smtClean="0"/>
              <a:t>.</a:t>
            </a:r>
          </a:p>
          <a:p>
            <a:r>
              <a:rPr lang="en-US" b="1" dirty="0" err="1" smtClean="0"/>
              <a:t>NodeManagers</a:t>
            </a:r>
            <a:r>
              <a:rPr lang="en-US" dirty="0" smtClean="0"/>
              <a:t> take instructions from the </a:t>
            </a:r>
            <a:r>
              <a:rPr lang="en-US" dirty="0" err="1" smtClean="0"/>
              <a:t>ResourceManager</a:t>
            </a:r>
            <a:r>
              <a:rPr lang="en-US" dirty="0" smtClean="0"/>
              <a:t> and manage resources available on a single node.</a:t>
            </a:r>
          </a:p>
          <a:p>
            <a:r>
              <a:rPr lang="en-US" b="1" dirty="0" err="1" smtClean="0"/>
              <a:t>ApplicationMasters</a:t>
            </a:r>
            <a:r>
              <a:rPr lang="en-US" dirty="0" smtClean="0"/>
              <a:t> are responsible for negotiating resources with the </a:t>
            </a:r>
            <a:r>
              <a:rPr lang="en-US" dirty="0" err="1" smtClean="0"/>
              <a:t>ResourceManager</a:t>
            </a:r>
            <a:r>
              <a:rPr lang="en-US" dirty="0" smtClean="0"/>
              <a:t> and for working with the </a:t>
            </a:r>
            <a:r>
              <a:rPr lang="en-US" dirty="0" err="1" smtClean="0"/>
              <a:t>NodeManagers</a:t>
            </a:r>
            <a:r>
              <a:rPr lang="en-US" dirty="0" smtClean="0"/>
              <a:t> to start the containers.</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10</a:t>
            </a:fld>
            <a:endParaRPr lang="en-US"/>
          </a:p>
        </p:txBody>
      </p:sp>
    </p:spTree>
    <p:extLst>
      <p:ext uri="{BB962C8B-B14F-4D97-AF65-F5344CB8AC3E}">
        <p14:creationId xmlns:p14="http://schemas.microsoft.com/office/powerpoint/2010/main" val="29943492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18</a:t>
            </a:fld>
            <a:endParaRPr lang="en-US"/>
          </a:p>
        </p:txBody>
      </p:sp>
    </p:spTree>
    <p:extLst>
      <p:ext uri="{BB962C8B-B14F-4D97-AF65-F5344CB8AC3E}">
        <p14:creationId xmlns:p14="http://schemas.microsoft.com/office/powerpoint/2010/main" val="4233240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20</a:t>
            </a:fld>
            <a:endParaRPr lang="en-US"/>
          </a:p>
        </p:txBody>
      </p:sp>
    </p:spTree>
    <p:extLst>
      <p:ext uri="{BB962C8B-B14F-4D97-AF65-F5344CB8AC3E}">
        <p14:creationId xmlns:p14="http://schemas.microsoft.com/office/powerpoint/2010/main" val="25231976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b="1" dirty="0" err="1" smtClean="0">
                <a:effectLst/>
              </a:rPr>
              <a:t>ApplicationTokenSecretManager</a:t>
            </a:r>
            <a:r>
              <a:rPr lang="en-US" dirty="0" smtClean="0">
                <a:effectLst/>
              </a:rPr>
              <a:t>: To avoid arbitrary processes from sending RM scheduling requests, RM uses the per-application tokens called </a:t>
            </a:r>
            <a:r>
              <a:rPr lang="en-US" dirty="0" err="1" smtClean="0">
                <a:effectLst/>
              </a:rPr>
              <a:t>ApplicationTokens</a:t>
            </a:r>
            <a:r>
              <a:rPr lang="en-US" dirty="0" smtClean="0">
                <a:effectLst/>
              </a:rPr>
              <a:t>. This component saves each token locally in memory till application finishes and uses it to authenticate any request coming from a valid AM process.</a:t>
            </a:r>
          </a:p>
          <a:p>
            <a:pPr lvl="1"/>
            <a:r>
              <a:rPr lang="en-US" b="1" dirty="0" err="1" smtClean="0">
                <a:effectLst/>
              </a:rPr>
              <a:t>ContainerTokenSecretManager</a:t>
            </a:r>
            <a:r>
              <a:rPr lang="en-US" dirty="0" smtClean="0">
                <a:effectLst/>
              </a:rPr>
              <a:t>: </a:t>
            </a:r>
            <a:r>
              <a:rPr lang="en-US" dirty="0" err="1" smtClean="0">
                <a:effectLst/>
              </a:rPr>
              <a:t>SecretManager</a:t>
            </a:r>
            <a:r>
              <a:rPr lang="en-US" dirty="0" smtClean="0">
                <a:effectLst/>
              </a:rPr>
              <a:t> for </a:t>
            </a:r>
            <a:r>
              <a:rPr lang="en-US" dirty="0" err="1" smtClean="0">
                <a:effectLst/>
              </a:rPr>
              <a:t>ContainerTokens</a:t>
            </a:r>
            <a:r>
              <a:rPr lang="en-US" dirty="0" smtClean="0">
                <a:effectLst/>
              </a:rPr>
              <a:t> that are special tokens issued by RM to an AM for a container on a specific node. </a:t>
            </a:r>
            <a:r>
              <a:rPr lang="en-US" dirty="0" err="1" smtClean="0">
                <a:effectLst/>
              </a:rPr>
              <a:t>ContainerTokens</a:t>
            </a:r>
            <a:r>
              <a:rPr lang="en-US" dirty="0" smtClean="0">
                <a:effectLst/>
              </a:rPr>
              <a:t> are used by AMs to create a connection to the corresponding NM where the container is allocated. This component is RM-specific, keeps track of the underlying master and secret-keys and rolls the keys every so often.</a:t>
            </a:r>
          </a:p>
          <a:p>
            <a:pPr lvl="1"/>
            <a:r>
              <a:rPr lang="en-US" b="1" dirty="0" err="1" smtClean="0">
                <a:effectLst/>
              </a:rPr>
              <a:t>RMDelegationTokenSecretManager</a:t>
            </a:r>
            <a:r>
              <a:rPr lang="en-US" dirty="0" smtClean="0">
                <a:effectLst/>
              </a:rPr>
              <a:t>: A </a:t>
            </a:r>
            <a:r>
              <a:rPr lang="en-US" dirty="0" err="1" smtClean="0">
                <a:effectLst/>
              </a:rPr>
              <a:t>ResourceManager</a:t>
            </a:r>
            <a:r>
              <a:rPr lang="en-US" dirty="0" smtClean="0">
                <a:effectLst/>
              </a:rPr>
              <a:t> specific delegation-token secret-manager. It is responsible for generating delegation tokens to clients which can be passed on to unauthenticated processes that wish to be able to talk to RM.</a:t>
            </a:r>
          </a:p>
          <a:p>
            <a:endParaRPr lang="en-US" dirty="0"/>
          </a:p>
        </p:txBody>
      </p:sp>
      <p:sp>
        <p:nvSpPr>
          <p:cNvPr id="4" name="Slide Number Placeholder 3"/>
          <p:cNvSpPr>
            <a:spLocks noGrp="1"/>
          </p:cNvSpPr>
          <p:nvPr>
            <p:ph type="sldNum" sz="quarter" idx="10"/>
          </p:nvPr>
        </p:nvSpPr>
        <p:spPr/>
        <p:txBody>
          <a:bodyPr/>
          <a:lstStyle/>
          <a:p>
            <a:fld id="{6B1CE03C-5A3D-4E9D-A5CD-BEBAD7272F4F}" type="slidenum">
              <a:rPr lang="en-US" smtClean="0"/>
              <a:t>22</a:t>
            </a:fld>
            <a:endParaRPr lang="en-US"/>
          </a:p>
        </p:txBody>
      </p:sp>
    </p:spTree>
    <p:extLst>
      <p:ext uri="{BB962C8B-B14F-4D97-AF65-F5344CB8AC3E}">
        <p14:creationId xmlns:p14="http://schemas.microsoft.com/office/powerpoint/2010/main" val="32779799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8973E77-28FC-45EC-8A14-E72E306FF45B}" type="datetimeFigureOut">
              <a:rPr lang="en-US" smtClean="0"/>
              <a:t>10/6/2015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F439D-0EE2-486A-B4BB-DEC518FD64B2}" type="slidenum">
              <a:rPr lang="en-US" smtClean="0"/>
              <a:t>‹#›</a:t>
            </a:fld>
            <a:endParaRPr lang="en-US"/>
          </a:p>
        </p:txBody>
      </p:sp>
    </p:spTree>
    <p:extLst>
      <p:ext uri="{BB962C8B-B14F-4D97-AF65-F5344CB8AC3E}">
        <p14:creationId xmlns:p14="http://schemas.microsoft.com/office/powerpoint/2010/main" val="1158681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8973E77-28FC-45EC-8A14-E72E306FF45B}" type="datetimeFigureOut">
              <a:rPr lang="en-US" smtClean="0"/>
              <a:t>10/6/2015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F439D-0EE2-486A-B4BB-DEC518FD64B2}" type="slidenum">
              <a:rPr lang="en-US" smtClean="0"/>
              <a:t>‹#›</a:t>
            </a:fld>
            <a:endParaRPr lang="en-US"/>
          </a:p>
        </p:txBody>
      </p:sp>
    </p:spTree>
    <p:extLst>
      <p:ext uri="{BB962C8B-B14F-4D97-AF65-F5344CB8AC3E}">
        <p14:creationId xmlns:p14="http://schemas.microsoft.com/office/powerpoint/2010/main" val="3105743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8973E77-28FC-45EC-8A14-E72E306FF45B}" type="datetimeFigureOut">
              <a:rPr lang="en-US" smtClean="0"/>
              <a:t>10/6/2015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F439D-0EE2-486A-B4BB-DEC518FD64B2}" type="slidenum">
              <a:rPr lang="en-US" smtClean="0"/>
              <a:t>‹#›</a:t>
            </a:fld>
            <a:endParaRPr lang="en-US"/>
          </a:p>
        </p:txBody>
      </p:sp>
    </p:spTree>
    <p:extLst>
      <p:ext uri="{BB962C8B-B14F-4D97-AF65-F5344CB8AC3E}">
        <p14:creationId xmlns:p14="http://schemas.microsoft.com/office/powerpoint/2010/main" val="2868644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8973E77-28FC-45EC-8A14-E72E306FF45B}" type="datetimeFigureOut">
              <a:rPr lang="en-US" smtClean="0"/>
              <a:t>10/6/2015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F439D-0EE2-486A-B4BB-DEC518FD64B2}" type="slidenum">
              <a:rPr lang="en-US" smtClean="0"/>
              <a:t>‹#›</a:t>
            </a:fld>
            <a:endParaRPr lang="en-US"/>
          </a:p>
        </p:txBody>
      </p:sp>
    </p:spTree>
    <p:extLst>
      <p:ext uri="{BB962C8B-B14F-4D97-AF65-F5344CB8AC3E}">
        <p14:creationId xmlns:p14="http://schemas.microsoft.com/office/powerpoint/2010/main" val="869420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8973E77-28FC-45EC-8A14-E72E306FF45B}" type="datetimeFigureOut">
              <a:rPr lang="en-US" smtClean="0"/>
              <a:t>10/6/2015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F439D-0EE2-486A-B4BB-DEC518FD64B2}" type="slidenum">
              <a:rPr lang="en-US" smtClean="0"/>
              <a:t>‹#›</a:t>
            </a:fld>
            <a:endParaRPr lang="en-US"/>
          </a:p>
        </p:txBody>
      </p:sp>
    </p:spTree>
    <p:extLst>
      <p:ext uri="{BB962C8B-B14F-4D97-AF65-F5344CB8AC3E}">
        <p14:creationId xmlns:p14="http://schemas.microsoft.com/office/powerpoint/2010/main" val="1717290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8973E77-28FC-45EC-8A14-E72E306FF45B}" type="datetimeFigureOut">
              <a:rPr lang="en-US" smtClean="0"/>
              <a:t>10/6/2015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EF439D-0EE2-486A-B4BB-DEC518FD64B2}" type="slidenum">
              <a:rPr lang="en-US" smtClean="0"/>
              <a:t>‹#›</a:t>
            </a:fld>
            <a:endParaRPr lang="en-US"/>
          </a:p>
        </p:txBody>
      </p:sp>
    </p:spTree>
    <p:extLst>
      <p:ext uri="{BB962C8B-B14F-4D97-AF65-F5344CB8AC3E}">
        <p14:creationId xmlns:p14="http://schemas.microsoft.com/office/powerpoint/2010/main" val="2162744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8973E77-28FC-45EC-8A14-E72E306FF45B}" type="datetimeFigureOut">
              <a:rPr lang="en-US" smtClean="0"/>
              <a:t>10/6/2015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EF439D-0EE2-486A-B4BB-DEC518FD64B2}" type="slidenum">
              <a:rPr lang="en-US" smtClean="0"/>
              <a:t>‹#›</a:t>
            </a:fld>
            <a:endParaRPr lang="en-US"/>
          </a:p>
        </p:txBody>
      </p:sp>
    </p:spTree>
    <p:extLst>
      <p:ext uri="{BB962C8B-B14F-4D97-AF65-F5344CB8AC3E}">
        <p14:creationId xmlns:p14="http://schemas.microsoft.com/office/powerpoint/2010/main" val="2469457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8973E77-28FC-45EC-8A14-E72E306FF45B}" type="datetimeFigureOut">
              <a:rPr lang="en-US" smtClean="0"/>
              <a:t>10/6/2015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EF439D-0EE2-486A-B4BB-DEC518FD64B2}" type="slidenum">
              <a:rPr lang="en-US" smtClean="0"/>
              <a:t>‹#›</a:t>
            </a:fld>
            <a:endParaRPr lang="en-US"/>
          </a:p>
        </p:txBody>
      </p:sp>
    </p:spTree>
    <p:extLst>
      <p:ext uri="{BB962C8B-B14F-4D97-AF65-F5344CB8AC3E}">
        <p14:creationId xmlns:p14="http://schemas.microsoft.com/office/powerpoint/2010/main" val="1520343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973E77-28FC-45EC-8A14-E72E306FF45B}" type="datetimeFigureOut">
              <a:rPr lang="en-US" smtClean="0"/>
              <a:t>10/6/2015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EF439D-0EE2-486A-B4BB-DEC518FD64B2}" type="slidenum">
              <a:rPr lang="en-US" smtClean="0"/>
              <a:t>‹#›</a:t>
            </a:fld>
            <a:endParaRPr lang="en-US"/>
          </a:p>
        </p:txBody>
      </p:sp>
    </p:spTree>
    <p:extLst>
      <p:ext uri="{BB962C8B-B14F-4D97-AF65-F5344CB8AC3E}">
        <p14:creationId xmlns:p14="http://schemas.microsoft.com/office/powerpoint/2010/main" val="4112027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8973E77-28FC-45EC-8A14-E72E306FF45B}" type="datetimeFigureOut">
              <a:rPr lang="en-US" smtClean="0"/>
              <a:t>10/6/2015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EF439D-0EE2-486A-B4BB-DEC518FD64B2}" type="slidenum">
              <a:rPr lang="en-US" smtClean="0"/>
              <a:t>‹#›</a:t>
            </a:fld>
            <a:endParaRPr lang="en-US"/>
          </a:p>
        </p:txBody>
      </p:sp>
    </p:spTree>
    <p:extLst>
      <p:ext uri="{BB962C8B-B14F-4D97-AF65-F5344CB8AC3E}">
        <p14:creationId xmlns:p14="http://schemas.microsoft.com/office/powerpoint/2010/main" val="7455679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8973E77-28FC-45EC-8A14-E72E306FF45B}" type="datetimeFigureOut">
              <a:rPr lang="en-US" smtClean="0"/>
              <a:t>10/6/2015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EF439D-0EE2-486A-B4BB-DEC518FD64B2}" type="slidenum">
              <a:rPr lang="en-US" smtClean="0"/>
              <a:t>‹#›</a:t>
            </a:fld>
            <a:endParaRPr lang="en-US"/>
          </a:p>
        </p:txBody>
      </p:sp>
    </p:spTree>
    <p:extLst>
      <p:ext uri="{BB962C8B-B14F-4D97-AF65-F5344CB8AC3E}">
        <p14:creationId xmlns:p14="http://schemas.microsoft.com/office/powerpoint/2010/main" val="3554471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973E77-28FC-45EC-8A14-E72E306FF45B}" type="datetimeFigureOut">
              <a:rPr lang="en-US" smtClean="0"/>
              <a:t>10/6/2015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EF439D-0EE2-486A-B4BB-DEC518FD64B2}" type="slidenum">
              <a:rPr lang="en-US" smtClean="0"/>
              <a:t>‹#›</a:t>
            </a:fld>
            <a:endParaRPr lang="en-US"/>
          </a:p>
        </p:txBody>
      </p:sp>
    </p:spTree>
    <p:extLst>
      <p:ext uri="{BB962C8B-B14F-4D97-AF65-F5344CB8AC3E}">
        <p14:creationId xmlns:p14="http://schemas.microsoft.com/office/powerpoint/2010/main" val="4964747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hyperlink" Target="https://issues.apache.org/jira/browse/HBASE-4329" TargetMode="External"/><Relationship Id="rId3" Type="http://schemas.openxmlformats.org/officeDocument/2006/relationships/hyperlink" Target="https://github.com/mesos/spark-yarn/" TargetMode="External"/><Relationship Id="rId7" Type="http://schemas.openxmlformats.org/officeDocument/2006/relationships/hyperlink" Target="https://issues.apache.org/jira/browse/HBASE-4047" TargetMode="External"/><Relationship Id="rId2" Type="http://schemas.openxmlformats.org/officeDocument/2006/relationships/hyperlink" Target="https://issues.apache.org/jira/browse/MAPREDUCE-279" TargetMode="External"/><Relationship Id="rId1" Type="http://schemas.openxmlformats.org/officeDocument/2006/relationships/slideLayout" Target="../slideLayouts/slideLayout2.xml"/><Relationship Id="rId6" Type="http://schemas.openxmlformats.org/officeDocument/2006/relationships/hyperlink" Target="https://issues.apache.org/jira/browse/MAPREDUCE-2911" TargetMode="External"/><Relationship Id="rId5" Type="http://schemas.openxmlformats.org/officeDocument/2006/relationships/hyperlink" Target="https://issues.apache.org/jira/browse/GIRAPH-13" TargetMode="External"/><Relationship Id="rId4" Type="http://schemas.openxmlformats.org/officeDocument/2006/relationships/hyperlink" Target="https://issues.apache.org/jira/browse/HAMA-431" TargetMode="External"/></Relationships>
</file>

<file path=ppt/slides/_rels/slide42.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hyperlink" Target="http://hadoop.apache.org/docs/current/hadoop-yarn/hadoop-yarn-site/WritingYarnApplications.html" TargetMode="Externa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hyperlink" Target="http://hortonworks.com/blog/introducing-apache-hadoop-yarn/" TargetMode="External"/><Relationship Id="rId5" Type="http://schemas.openxmlformats.org/officeDocument/2006/relationships/hyperlink" Target="http://wiki.apache.org/hadoop/WritingYarnApps" TargetMode="External"/><Relationship Id="rId10" Type="http://schemas.openxmlformats.org/officeDocument/2006/relationships/image" Target="../media/image12.emf"/><Relationship Id="rId4" Type="http://schemas.openxmlformats.org/officeDocument/2006/relationships/hyperlink" Target="http://developer.yahoo.com/blogs/hadoop/next-generation-apache-hadoop-mapreduce-scheduler-4141.html" TargetMode="External"/><Relationship Id="rId9" Type="http://schemas.openxmlformats.org/officeDocument/2006/relationships/oleObject" Target="../embeddings/oleObject2.bin"/></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err="1" smtClean="0"/>
              <a:t>MapReduce</a:t>
            </a:r>
            <a:r>
              <a:rPr lang="en-US" b="1" dirty="0" smtClean="0"/>
              <a:t> </a:t>
            </a:r>
            <a:r>
              <a:rPr lang="en-US" b="1" dirty="0"/>
              <a:t>(YARN)</a:t>
            </a:r>
            <a:endParaRPr lang="en-US" dirty="0"/>
          </a:p>
        </p:txBody>
      </p:sp>
      <p:sp>
        <p:nvSpPr>
          <p:cNvPr id="3" name="Subtitle 2"/>
          <p:cNvSpPr>
            <a:spLocks noGrp="1"/>
          </p:cNvSpPr>
          <p:nvPr>
            <p:ph type="subTitle" idx="1"/>
          </p:nvPr>
        </p:nvSpPr>
        <p:spPr/>
        <p:txBody>
          <a:bodyPr/>
          <a:lstStyle/>
          <a:p>
            <a:r>
              <a:rPr lang="en-US" dirty="0" err="1"/>
              <a:t>MapReduce</a:t>
            </a:r>
            <a:r>
              <a:rPr lang="en-US" dirty="0"/>
              <a:t> 2.0 (MRv2)</a:t>
            </a:r>
          </a:p>
        </p:txBody>
      </p:sp>
      <p:sp>
        <p:nvSpPr>
          <p:cNvPr id="4" name="TextBox 3"/>
          <p:cNvSpPr txBox="1"/>
          <p:nvPr/>
        </p:nvSpPr>
        <p:spPr>
          <a:xfrm>
            <a:off x="1600200" y="4800600"/>
            <a:ext cx="6325706" cy="646331"/>
          </a:xfrm>
          <a:prstGeom prst="rect">
            <a:avLst/>
          </a:prstGeom>
          <a:noFill/>
        </p:spPr>
        <p:txBody>
          <a:bodyPr wrap="none" rtlCol="0">
            <a:spAutoFit/>
          </a:bodyPr>
          <a:lstStyle/>
          <a:p>
            <a:r>
              <a:rPr lang="en-US" dirty="0" err="1" smtClean="0"/>
              <a:t>MapReduce</a:t>
            </a:r>
            <a:r>
              <a:rPr lang="en-US" dirty="0" smtClean="0"/>
              <a:t> has undergone a complete overhaul in hadoop-0.23. </a:t>
            </a:r>
          </a:p>
          <a:p>
            <a:endParaRPr lang="en-US" dirty="0"/>
          </a:p>
        </p:txBody>
      </p:sp>
    </p:spTree>
    <p:extLst>
      <p:ext uri="{BB962C8B-B14F-4D97-AF65-F5344CB8AC3E}">
        <p14:creationId xmlns:p14="http://schemas.microsoft.com/office/powerpoint/2010/main" val="39384376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t>Resource Manager</a:t>
            </a:r>
          </a:p>
        </p:txBody>
      </p:sp>
      <p:pic>
        <p:nvPicPr>
          <p:cNvPr id="10242" name="Picture 2" descr="C:\Users\rohit.kumar.sureka\Desktop\resource_manager_small.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447801"/>
            <a:ext cx="7696200" cy="541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296353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t>Resource Manager Components</a:t>
            </a:r>
          </a:p>
        </p:txBody>
      </p:sp>
      <p:sp>
        <p:nvSpPr>
          <p:cNvPr id="3" name="Content Placeholder 2"/>
          <p:cNvSpPr>
            <a:spLocks noGrp="1"/>
          </p:cNvSpPr>
          <p:nvPr>
            <p:ph idx="1"/>
          </p:nvPr>
        </p:nvSpPr>
        <p:spPr>
          <a:xfrm>
            <a:off x="914400" y="1676400"/>
            <a:ext cx="3810000" cy="4525963"/>
          </a:xfrm>
        </p:spPr>
        <p:txBody>
          <a:bodyPr>
            <a:normAutofit fontScale="40000" lnSpcReduction="20000"/>
          </a:bodyPr>
          <a:lstStyle/>
          <a:p>
            <a:r>
              <a:rPr lang="en-US" sz="4200" b="1" dirty="0">
                <a:latin typeface="Tahoma" panose="020B0604030504040204" pitchFamily="34" charset="0"/>
                <a:ea typeface="Tahoma" panose="020B0604030504040204" pitchFamily="34" charset="0"/>
                <a:cs typeface="Tahoma" panose="020B0604030504040204" pitchFamily="34" charset="0"/>
              </a:rPr>
              <a:t>Components interfacing RM to the clients </a:t>
            </a:r>
          </a:p>
          <a:p>
            <a:pPr lvl="1">
              <a:buFont typeface="Arial" panose="020B0604020202020204" pitchFamily="34" charset="0"/>
              <a:buChar char="•"/>
            </a:pPr>
            <a:r>
              <a:rPr lang="en-US" sz="4200" dirty="0" err="1">
                <a:latin typeface="Tahoma" panose="020B0604030504040204" pitchFamily="34" charset="0"/>
                <a:ea typeface="Tahoma" panose="020B0604030504040204" pitchFamily="34" charset="0"/>
                <a:cs typeface="Tahoma" panose="020B0604030504040204" pitchFamily="34" charset="0"/>
              </a:rPr>
              <a:t>ClientService</a:t>
            </a:r>
            <a:endParaRPr lang="en-US" sz="4200" dirty="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4200" dirty="0" err="1">
                <a:latin typeface="Tahoma" panose="020B0604030504040204" pitchFamily="34" charset="0"/>
                <a:ea typeface="Tahoma" panose="020B0604030504040204" pitchFamily="34" charset="0"/>
                <a:cs typeface="Tahoma" panose="020B0604030504040204" pitchFamily="34" charset="0"/>
              </a:rPr>
              <a:t>AdminService</a:t>
            </a:r>
            <a:endParaRPr lang="en-US" sz="4200" dirty="0">
              <a:latin typeface="Tahoma" panose="020B0604030504040204" pitchFamily="34" charset="0"/>
              <a:ea typeface="Tahoma" panose="020B0604030504040204" pitchFamily="34" charset="0"/>
              <a:cs typeface="Tahoma" panose="020B0604030504040204" pitchFamily="34" charset="0"/>
            </a:endParaRPr>
          </a:p>
          <a:p>
            <a:endParaRPr lang="en-US" sz="4200" dirty="0">
              <a:latin typeface="Tahoma" panose="020B0604030504040204" pitchFamily="34" charset="0"/>
              <a:ea typeface="Tahoma" panose="020B0604030504040204" pitchFamily="34" charset="0"/>
              <a:cs typeface="Tahoma" panose="020B0604030504040204" pitchFamily="34" charset="0"/>
            </a:endParaRPr>
          </a:p>
          <a:p>
            <a:r>
              <a:rPr lang="en-US" sz="4200" b="1" dirty="0">
                <a:latin typeface="Tahoma" panose="020B0604030504040204" pitchFamily="34" charset="0"/>
                <a:ea typeface="Tahoma" panose="020B0604030504040204" pitchFamily="34" charset="0"/>
                <a:cs typeface="Tahoma" panose="020B0604030504040204" pitchFamily="34" charset="0"/>
              </a:rPr>
              <a:t>Components connecting RM to the nodes</a:t>
            </a:r>
          </a:p>
          <a:p>
            <a:endParaRPr lang="en-US" sz="4200" dirty="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4200" dirty="0" err="1">
                <a:latin typeface="Tahoma" panose="020B0604030504040204" pitchFamily="34" charset="0"/>
                <a:ea typeface="Tahoma" panose="020B0604030504040204" pitchFamily="34" charset="0"/>
                <a:cs typeface="Tahoma" panose="020B0604030504040204" pitchFamily="34" charset="0"/>
              </a:rPr>
              <a:t>ResourceTrackerService</a:t>
            </a:r>
            <a:endParaRPr lang="en-US" sz="4200" dirty="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4200" dirty="0" err="1">
                <a:latin typeface="Tahoma" panose="020B0604030504040204" pitchFamily="34" charset="0"/>
                <a:ea typeface="Tahoma" panose="020B0604030504040204" pitchFamily="34" charset="0"/>
                <a:cs typeface="Tahoma" panose="020B0604030504040204" pitchFamily="34" charset="0"/>
              </a:rPr>
              <a:t>NMLivelinessMonitor</a:t>
            </a:r>
            <a:endParaRPr lang="en-US" sz="4200" dirty="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4200" dirty="0" err="1">
                <a:latin typeface="Tahoma" panose="020B0604030504040204" pitchFamily="34" charset="0"/>
                <a:ea typeface="Tahoma" panose="020B0604030504040204" pitchFamily="34" charset="0"/>
                <a:cs typeface="Tahoma" panose="020B0604030504040204" pitchFamily="34" charset="0"/>
              </a:rPr>
              <a:t>NodesListManager</a:t>
            </a:r>
            <a:endParaRPr lang="en-US" sz="4200" dirty="0">
              <a:latin typeface="Tahoma" panose="020B0604030504040204" pitchFamily="34" charset="0"/>
              <a:ea typeface="Tahoma" panose="020B0604030504040204" pitchFamily="34" charset="0"/>
              <a:cs typeface="Tahoma" panose="020B0604030504040204" pitchFamily="34" charset="0"/>
            </a:endParaRPr>
          </a:p>
          <a:p>
            <a:endParaRPr lang="en-US" sz="4200" dirty="0">
              <a:latin typeface="Tahoma" panose="020B0604030504040204" pitchFamily="34" charset="0"/>
              <a:ea typeface="Tahoma" panose="020B0604030504040204" pitchFamily="34" charset="0"/>
              <a:cs typeface="Tahoma" panose="020B0604030504040204" pitchFamily="34" charset="0"/>
            </a:endParaRPr>
          </a:p>
          <a:p>
            <a:r>
              <a:rPr lang="en-US" sz="4200" b="1" dirty="0">
                <a:latin typeface="Tahoma" panose="020B0604030504040204" pitchFamily="34" charset="0"/>
                <a:ea typeface="Tahoma" panose="020B0604030504040204" pitchFamily="34" charset="0"/>
                <a:cs typeface="Tahoma" panose="020B0604030504040204" pitchFamily="34" charset="0"/>
              </a:rPr>
              <a:t>Components interacting with the per-application AMs</a:t>
            </a:r>
          </a:p>
          <a:p>
            <a:pPr lvl="1">
              <a:buFont typeface="Arial" panose="020B0604020202020204" pitchFamily="34" charset="0"/>
              <a:buChar char="•"/>
            </a:pPr>
            <a:r>
              <a:rPr lang="en-US" sz="4200" dirty="0" err="1">
                <a:latin typeface="Tahoma" panose="020B0604030504040204" pitchFamily="34" charset="0"/>
                <a:ea typeface="Tahoma" panose="020B0604030504040204" pitchFamily="34" charset="0"/>
                <a:cs typeface="Tahoma" panose="020B0604030504040204" pitchFamily="34" charset="0"/>
              </a:rPr>
              <a:t>ApplicationMasterService</a:t>
            </a:r>
            <a:endParaRPr lang="en-US" sz="4200" dirty="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4200" dirty="0" err="1">
                <a:latin typeface="Tahoma" panose="020B0604030504040204" pitchFamily="34" charset="0"/>
                <a:ea typeface="Tahoma" panose="020B0604030504040204" pitchFamily="34" charset="0"/>
                <a:cs typeface="Tahoma" panose="020B0604030504040204" pitchFamily="34" charset="0"/>
              </a:rPr>
              <a:t>AMLivelinessMonitor</a:t>
            </a:r>
            <a:endParaRPr lang="en-US" sz="4200" dirty="0">
              <a:latin typeface="Tahoma" panose="020B0604030504040204" pitchFamily="34" charset="0"/>
              <a:ea typeface="Tahoma" panose="020B0604030504040204" pitchFamily="34" charset="0"/>
              <a:cs typeface="Tahoma" panose="020B0604030504040204" pitchFamily="34" charset="0"/>
            </a:endParaRPr>
          </a:p>
          <a:p>
            <a:endParaRPr lang="en-US" sz="4200" dirty="0">
              <a:latin typeface="Tahoma" panose="020B0604030504040204" pitchFamily="34" charset="0"/>
              <a:ea typeface="Tahoma" panose="020B0604030504040204" pitchFamily="34" charset="0"/>
              <a:cs typeface="Tahoma" panose="020B0604030504040204" pitchFamily="34" charset="0"/>
            </a:endParaRPr>
          </a:p>
          <a:p>
            <a:pPr>
              <a:lnSpc>
                <a:spcPct val="90000"/>
              </a:lnSpc>
            </a:pPr>
            <a:endParaRPr lang="en-US" sz="2800" dirty="0">
              <a:latin typeface="Tahoma" panose="020B0604030504040204" pitchFamily="34" charset="0"/>
              <a:ea typeface="Tahoma" panose="020B0604030504040204" pitchFamily="34" charset="0"/>
              <a:cs typeface="Tahoma" panose="020B0604030504040204" pitchFamily="34" charset="0"/>
            </a:endParaRPr>
          </a:p>
        </p:txBody>
      </p:sp>
      <p:sp>
        <p:nvSpPr>
          <p:cNvPr id="4" name="TextBox 3"/>
          <p:cNvSpPr txBox="1"/>
          <p:nvPr/>
        </p:nvSpPr>
        <p:spPr>
          <a:xfrm>
            <a:off x="4648200" y="1600200"/>
            <a:ext cx="4078514" cy="5189113"/>
          </a:xfrm>
          <a:prstGeom prst="rect">
            <a:avLst/>
          </a:prstGeom>
          <a:noFill/>
        </p:spPr>
        <p:txBody>
          <a:bodyPr wrap="square" rtlCol="0">
            <a:spAutoFit/>
          </a:bodyPr>
          <a:lstStyle/>
          <a:p>
            <a:pPr marL="285750" indent="-285750">
              <a:buFont typeface="Arial" panose="020B0604020202020204" pitchFamily="34" charset="0"/>
              <a:buChar char="•"/>
            </a:pPr>
            <a:r>
              <a:rPr lang="en-US" sz="1600" b="1" dirty="0" smtClean="0">
                <a:latin typeface="Tahoma" panose="020B0604030504040204" pitchFamily="34" charset="0"/>
                <a:ea typeface="Tahoma" panose="020B0604030504040204" pitchFamily="34" charset="0"/>
                <a:cs typeface="Tahoma" panose="020B0604030504040204" pitchFamily="34" charset="0"/>
              </a:rPr>
              <a:t>The core of the </a:t>
            </a:r>
            <a:r>
              <a:rPr lang="en-US" sz="1600" b="1" dirty="0" err="1" smtClean="0">
                <a:latin typeface="Tahoma" panose="020B0604030504040204" pitchFamily="34" charset="0"/>
                <a:ea typeface="Tahoma" panose="020B0604030504040204" pitchFamily="34" charset="0"/>
                <a:cs typeface="Tahoma" panose="020B0604030504040204" pitchFamily="34" charset="0"/>
              </a:rPr>
              <a:t>ResourceManager</a:t>
            </a:r>
            <a:r>
              <a:rPr lang="en-US" sz="1600" b="1" dirty="0" smtClean="0">
                <a:latin typeface="Tahoma" panose="020B0604030504040204" pitchFamily="34" charset="0"/>
                <a:ea typeface="Tahoma" panose="020B0604030504040204" pitchFamily="34" charset="0"/>
                <a:cs typeface="Tahoma" panose="020B0604030504040204" pitchFamily="34" charset="0"/>
              </a:rPr>
              <a:t> : the scheduler and related components</a:t>
            </a:r>
          </a:p>
          <a:p>
            <a:endParaRPr lang="en-US" sz="1600" dirty="0" smtClean="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1600" dirty="0" err="1" smtClean="0">
                <a:latin typeface="Tahoma" panose="020B0604030504040204" pitchFamily="34" charset="0"/>
                <a:ea typeface="Tahoma" panose="020B0604030504040204" pitchFamily="34" charset="0"/>
                <a:cs typeface="Tahoma" panose="020B0604030504040204" pitchFamily="34" charset="0"/>
              </a:rPr>
              <a:t>ApplicationsManager</a:t>
            </a:r>
            <a:endParaRPr lang="en-US" sz="1600" dirty="0" smtClean="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1600" dirty="0" err="1" smtClean="0">
                <a:latin typeface="Tahoma" panose="020B0604030504040204" pitchFamily="34" charset="0"/>
                <a:ea typeface="Tahoma" panose="020B0604030504040204" pitchFamily="34" charset="0"/>
                <a:cs typeface="Tahoma" panose="020B0604030504040204" pitchFamily="34" charset="0"/>
              </a:rPr>
              <a:t>ApplicationACLsManager</a:t>
            </a:r>
            <a:endParaRPr lang="en-US" sz="1600" dirty="0" smtClean="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1600" dirty="0" err="1" smtClean="0">
                <a:latin typeface="Tahoma" panose="020B0604030504040204" pitchFamily="34" charset="0"/>
                <a:ea typeface="Tahoma" panose="020B0604030504040204" pitchFamily="34" charset="0"/>
                <a:cs typeface="Tahoma" panose="020B0604030504040204" pitchFamily="34" charset="0"/>
              </a:rPr>
              <a:t>ApplicationMasterLauncher</a:t>
            </a:r>
            <a:endParaRPr lang="en-US" sz="1600" dirty="0" smtClean="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1600" dirty="0" err="1" smtClean="0">
                <a:latin typeface="Tahoma" panose="020B0604030504040204" pitchFamily="34" charset="0"/>
                <a:ea typeface="Tahoma" panose="020B0604030504040204" pitchFamily="34" charset="0"/>
                <a:cs typeface="Tahoma" panose="020B0604030504040204" pitchFamily="34" charset="0"/>
              </a:rPr>
              <a:t>YarnScheduler</a:t>
            </a:r>
            <a:endParaRPr lang="en-US" sz="1600" dirty="0" smtClean="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1600" dirty="0" err="1" smtClean="0">
                <a:latin typeface="Tahoma" panose="020B0604030504040204" pitchFamily="34" charset="0"/>
                <a:ea typeface="Tahoma" panose="020B0604030504040204" pitchFamily="34" charset="0"/>
                <a:cs typeface="Tahoma" panose="020B0604030504040204" pitchFamily="34" charset="0"/>
              </a:rPr>
              <a:t>ContainerAllocationExpirer</a:t>
            </a:r>
            <a:endParaRPr lang="en-US" sz="1600" dirty="0" smtClean="0">
              <a:latin typeface="Tahoma" panose="020B0604030504040204" pitchFamily="34" charset="0"/>
              <a:ea typeface="Tahoma" panose="020B0604030504040204" pitchFamily="34" charset="0"/>
              <a:cs typeface="Tahoma" panose="020B0604030504040204" pitchFamily="34" charset="0"/>
            </a:endParaRPr>
          </a:p>
          <a:p>
            <a:endParaRPr lang="en-US" sz="1600" dirty="0" smtClean="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r>
              <a:rPr lang="en-US" sz="1600" b="1" dirty="0" err="1" smtClean="0">
                <a:latin typeface="Tahoma" panose="020B0604030504040204" pitchFamily="34" charset="0"/>
                <a:ea typeface="Tahoma" panose="020B0604030504040204" pitchFamily="34" charset="0"/>
                <a:cs typeface="Tahoma" panose="020B0604030504040204" pitchFamily="34" charset="0"/>
              </a:rPr>
              <a:t>TokenSecretManagers</a:t>
            </a:r>
            <a:r>
              <a:rPr lang="en-US" sz="1600" b="1" dirty="0" smtClean="0">
                <a:latin typeface="Tahoma" panose="020B0604030504040204" pitchFamily="34" charset="0"/>
                <a:ea typeface="Tahoma" panose="020B0604030504040204" pitchFamily="34" charset="0"/>
                <a:cs typeface="Tahoma" panose="020B0604030504040204" pitchFamily="34" charset="0"/>
              </a:rPr>
              <a:t> (for security)</a:t>
            </a:r>
          </a:p>
          <a:p>
            <a:endParaRPr lang="en-US" sz="1600" dirty="0" smtClean="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1600" dirty="0" err="1" smtClean="0">
                <a:latin typeface="Tahoma" panose="020B0604030504040204" pitchFamily="34" charset="0"/>
                <a:ea typeface="Tahoma" panose="020B0604030504040204" pitchFamily="34" charset="0"/>
                <a:cs typeface="Tahoma" panose="020B0604030504040204" pitchFamily="34" charset="0"/>
              </a:rPr>
              <a:t>ApplicationTokenSecretManager</a:t>
            </a:r>
            <a:endParaRPr lang="en-US" sz="1600" dirty="0" smtClean="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1600" dirty="0" err="1" smtClean="0">
                <a:latin typeface="Tahoma" panose="020B0604030504040204" pitchFamily="34" charset="0"/>
                <a:ea typeface="Tahoma" panose="020B0604030504040204" pitchFamily="34" charset="0"/>
                <a:cs typeface="Tahoma" panose="020B0604030504040204" pitchFamily="34" charset="0"/>
              </a:rPr>
              <a:t>ContainerTokenSecretManager</a:t>
            </a:r>
            <a:endParaRPr lang="en-US" sz="1600" dirty="0" smtClean="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1600" dirty="0" err="1" smtClean="0">
                <a:latin typeface="Tahoma" panose="020B0604030504040204" pitchFamily="34" charset="0"/>
                <a:ea typeface="Tahoma" panose="020B0604030504040204" pitchFamily="34" charset="0"/>
                <a:cs typeface="Tahoma" panose="020B0604030504040204" pitchFamily="34" charset="0"/>
              </a:rPr>
              <a:t>RMDelegationTokenSecretManager</a:t>
            </a:r>
            <a:endParaRPr lang="en-US" sz="1600" dirty="0" smtClean="0">
              <a:latin typeface="Tahoma" panose="020B0604030504040204" pitchFamily="34" charset="0"/>
              <a:ea typeface="Tahoma" panose="020B0604030504040204" pitchFamily="34" charset="0"/>
              <a:cs typeface="Tahoma" panose="020B0604030504040204" pitchFamily="34" charset="0"/>
            </a:endParaRPr>
          </a:p>
          <a:p>
            <a:endParaRPr lang="en-US" sz="1600" dirty="0" smtClean="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r>
              <a:rPr lang="en-US" sz="1600" b="1" dirty="0" err="1" smtClean="0">
                <a:latin typeface="Tahoma" panose="020B0604030504040204" pitchFamily="34" charset="0"/>
                <a:ea typeface="Tahoma" panose="020B0604030504040204" pitchFamily="34" charset="0"/>
                <a:cs typeface="Tahoma" panose="020B0604030504040204" pitchFamily="34" charset="0"/>
              </a:rPr>
              <a:t>DelegationTokenRenewer</a:t>
            </a:r>
            <a:endParaRPr lang="en-US" sz="1600" b="1" dirty="0" smtClean="0">
              <a:latin typeface="Tahoma" panose="020B0604030504040204" pitchFamily="34" charset="0"/>
              <a:ea typeface="Tahoma" panose="020B0604030504040204" pitchFamily="34" charset="0"/>
              <a:cs typeface="Tahoma" panose="020B0604030504040204" pitchFamily="34" charset="0"/>
            </a:endParaRPr>
          </a:p>
          <a:p>
            <a:pPr>
              <a:lnSpc>
                <a:spcPct val="90000"/>
              </a:lnSpc>
            </a:pPr>
            <a:endParaRPr lang="en-US" sz="2800" dirty="0" smtClean="0">
              <a:latin typeface="Tahoma" panose="020B0604030504040204" pitchFamily="34" charset="0"/>
              <a:ea typeface="Tahoma" panose="020B0604030504040204" pitchFamily="34" charset="0"/>
              <a:cs typeface="Tahoma" panose="020B0604030504040204" pitchFamily="34" charset="0"/>
            </a:endParaRPr>
          </a:p>
          <a:p>
            <a:endParaRPr lang="en-US" dirty="0"/>
          </a:p>
        </p:txBody>
      </p:sp>
    </p:spTree>
    <p:extLst>
      <p:ext uri="{BB962C8B-B14F-4D97-AF65-F5344CB8AC3E}">
        <p14:creationId xmlns:p14="http://schemas.microsoft.com/office/powerpoint/2010/main" val="145334302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dirty="0"/>
              <a:t>Components interfacing RM to the clients: </a:t>
            </a:r>
          </a:p>
        </p:txBody>
      </p:sp>
      <p:sp>
        <p:nvSpPr>
          <p:cNvPr id="3" name="Content Placeholder 2"/>
          <p:cNvSpPr>
            <a:spLocks noGrp="1"/>
          </p:cNvSpPr>
          <p:nvPr>
            <p:ph idx="1"/>
          </p:nvPr>
        </p:nvSpPr>
        <p:spPr>
          <a:xfrm>
            <a:off x="457200" y="1600200"/>
            <a:ext cx="3886200" cy="4525963"/>
          </a:xfrm>
        </p:spPr>
        <p:txBody>
          <a:bodyPr>
            <a:normAutofit fontScale="92500" lnSpcReduction="10000"/>
          </a:bodyPr>
          <a:lstStyle/>
          <a:p>
            <a:pPr marL="0" lvl="1" indent="0">
              <a:lnSpc>
                <a:spcPct val="90000"/>
              </a:lnSpc>
              <a:buNone/>
            </a:pPr>
            <a:r>
              <a:rPr lang="en-US" b="1" dirty="0" err="1">
                <a:latin typeface="Tahoma" panose="020B0604030504040204" pitchFamily="34" charset="0"/>
                <a:ea typeface="Tahoma" panose="020B0604030504040204" pitchFamily="34" charset="0"/>
                <a:cs typeface="Tahoma" panose="020B0604030504040204" pitchFamily="34" charset="0"/>
              </a:rPr>
              <a:t>ClientService</a:t>
            </a:r>
            <a:r>
              <a:rPr lang="en-US" b="1" dirty="0">
                <a:latin typeface="Tahoma" panose="020B0604030504040204" pitchFamily="34" charset="0"/>
                <a:ea typeface="Tahoma" panose="020B0604030504040204" pitchFamily="34" charset="0"/>
                <a:cs typeface="Tahoma" panose="020B0604030504040204" pitchFamily="34" charset="0"/>
              </a:rPr>
              <a:t>: </a:t>
            </a:r>
            <a:endParaRPr lang="en-US" b="1" dirty="0" smtClean="0">
              <a:latin typeface="Tahoma" panose="020B0604030504040204" pitchFamily="34" charset="0"/>
              <a:ea typeface="Tahoma" panose="020B0604030504040204" pitchFamily="34" charset="0"/>
              <a:cs typeface="Tahoma" panose="020B0604030504040204" pitchFamily="34" charset="0"/>
            </a:endParaRPr>
          </a:p>
          <a:p>
            <a:pPr marL="342900" lvl="1" indent="-342900">
              <a:lnSpc>
                <a:spcPct val="90000"/>
              </a:lnSpc>
              <a:buFont typeface="Arial" panose="020B0604020202020204" pitchFamily="34" charset="0"/>
              <a:buChar char="•"/>
            </a:pPr>
            <a:endParaRPr lang="en-US" b="1" dirty="0">
              <a:latin typeface="Tahoma" panose="020B0604030504040204" pitchFamily="34" charset="0"/>
              <a:ea typeface="Tahoma" panose="020B0604030504040204" pitchFamily="34" charset="0"/>
              <a:cs typeface="Tahoma" panose="020B0604030504040204" pitchFamily="34" charset="0"/>
            </a:endParaRPr>
          </a:p>
          <a:p>
            <a:pPr marL="342900" lvl="1" indent="-342900">
              <a:lnSpc>
                <a:spcPct val="90000"/>
              </a:lnSpc>
              <a:buFont typeface="Arial" panose="020B0604020202020204" pitchFamily="34" charset="0"/>
              <a:buChar char="•"/>
            </a:pPr>
            <a:r>
              <a:rPr lang="en-US" sz="2600" dirty="0" smtClean="0">
                <a:latin typeface="Tahoma" panose="020B0604030504040204" pitchFamily="34" charset="0"/>
                <a:ea typeface="Tahoma" panose="020B0604030504040204" pitchFamily="34" charset="0"/>
                <a:cs typeface="Tahoma" panose="020B0604030504040204" pitchFamily="34" charset="0"/>
              </a:rPr>
              <a:t>The </a:t>
            </a:r>
            <a:r>
              <a:rPr lang="en-US" sz="2600" dirty="0">
                <a:latin typeface="Tahoma" panose="020B0604030504040204" pitchFamily="34" charset="0"/>
                <a:ea typeface="Tahoma" panose="020B0604030504040204" pitchFamily="34" charset="0"/>
                <a:cs typeface="Tahoma" panose="020B0604030504040204" pitchFamily="34" charset="0"/>
              </a:rPr>
              <a:t>client interface to the Resource Manager. This component handles all the RPC interfaces to the RM from the clients including operations like application submission, application termination, obtaining queue information, cluster statistics etc.</a:t>
            </a:r>
          </a:p>
          <a:p>
            <a:pPr marL="342900" lvl="1" indent="-342900">
              <a:lnSpc>
                <a:spcPct val="90000"/>
              </a:lnSpc>
              <a:buFont typeface="Arial" panose="020B0604020202020204" pitchFamily="34" charset="0"/>
              <a:buChar char="•"/>
            </a:pPr>
            <a:endParaRPr lang="en-US" dirty="0">
              <a:latin typeface="Tahoma" panose="020B0604030504040204" pitchFamily="34" charset="0"/>
              <a:ea typeface="Tahoma" panose="020B0604030504040204" pitchFamily="34" charset="0"/>
              <a:cs typeface="Tahoma" panose="020B0604030504040204" pitchFamily="34" charset="0"/>
            </a:endParaRPr>
          </a:p>
          <a:p>
            <a:endParaRPr lang="en-US" dirty="0"/>
          </a:p>
        </p:txBody>
      </p:sp>
      <p:sp>
        <p:nvSpPr>
          <p:cNvPr id="4" name="TextBox 3"/>
          <p:cNvSpPr txBox="1"/>
          <p:nvPr/>
        </p:nvSpPr>
        <p:spPr>
          <a:xfrm>
            <a:off x="4572000" y="1600200"/>
            <a:ext cx="4343400" cy="4010329"/>
          </a:xfrm>
          <a:prstGeom prst="rect">
            <a:avLst/>
          </a:prstGeom>
          <a:noFill/>
        </p:spPr>
        <p:txBody>
          <a:bodyPr wrap="square" rtlCol="0">
            <a:spAutoFit/>
          </a:bodyPr>
          <a:lstStyle/>
          <a:p>
            <a:pPr marL="0" lvl="1">
              <a:lnSpc>
                <a:spcPct val="70000"/>
              </a:lnSpc>
              <a:spcBef>
                <a:spcPct val="20000"/>
              </a:spcBef>
            </a:pPr>
            <a:r>
              <a:rPr lang="en-US" sz="2600" b="1" dirty="0" err="1">
                <a:latin typeface="Tahoma" panose="020B0604030504040204" pitchFamily="34" charset="0"/>
                <a:ea typeface="Tahoma" panose="020B0604030504040204" pitchFamily="34" charset="0"/>
                <a:cs typeface="Tahoma" panose="020B0604030504040204" pitchFamily="34" charset="0"/>
              </a:rPr>
              <a:t>AdminService</a:t>
            </a:r>
            <a:r>
              <a:rPr lang="en-US" sz="2600" b="1" dirty="0">
                <a:latin typeface="Tahoma" panose="020B0604030504040204" pitchFamily="34" charset="0"/>
                <a:ea typeface="Tahoma" panose="020B0604030504040204" pitchFamily="34" charset="0"/>
                <a:cs typeface="Tahoma" panose="020B0604030504040204" pitchFamily="34" charset="0"/>
              </a:rPr>
              <a:t>: </a:t>
            </a:r>
          </a:p>
          <a:p>
            <a:pPr marL="342900" lvl="1" indent="-342900">
              <a:lnSpc>
                <a:spcPct val="70000"/>
              </a:lnSpc>
              <a:spcBef>
                <a:spcPct val="20000"/>
              </a:spcBef>
              <a:buFont typeface="Arial" panose="020B0604020202020204" pitchFamily="34" charset="0"/>
              <a:buChar char="•"/>
            </a:pPr>
            <a:endParaRPr lang="en-US" sz="2600" dirty="0">
              <a:latin typeface="Tahoma" panose="020B0604030504040204" pitchFamily="34" charset="0"/>
              <a:ea typeface="Tahoma" panose="020B0604030504040204" pitchFamily="34" charset="0"/>
              <a:cs typeface="Tahoma" panose="020B0604030504040204" pitchFamily="34" charset="0"/>
            </a:endParaRPr>
          </a:p>
          <a:p>
            <a:pPr marL="342900" lvl="1" indent="-342900">
              <a:lnSpc>
                <a:spcPct val="70000"/>
              </a:lnSpc>
              <a:spcBef>
                <a:spcPct val="20000"/>
              </a:spcBef>
              <a:buFont typeface="Arial" panose="020B0604020202020204" pitchFamily="34" charset="0"/>
              <a:buChar char="•"/>
            </a:pPr>
            <a:r>
              <a:rPr lang="en-US" sz="2400" dirty="0">
                <a:latin typeface="Tahoma" panose="020B0604030504040204" pitchFamily="34" charset="0"/>
                <a:ea typeface="Tahoma" panose="020B0604030504040204" pitchFamily="34" charset="0"/>
                <a:cs typeface="Tahoma" panose="020B0604030504040204" pitchFamily="34" charset="0"/>
              </a:rPr>
              <a:t>To make sure that admin requests don’t get starved due to the normal users’ requests and to give the operators’ commands the higher priority, all the admin operations like refreshing node-list, the queues’ configuration etc. are served via this separate interface.</a:t>
            </a:r>
          </a:p>
          <a:p>
            <a:pPr marL="342900" lvl="1" indent="-342900">
              <a:lnSpc>
                <a:spcPct val="70000"/>
              </a:lnSpc>
              <a:spcBef>
                <a:spcPct val="20000"/>
              </a:spcBef>
              <a:buFont typeface="Arial" panose="020B0604020202020204" pitchFamily="34" charset="0"/>
              <a:buChar char="•"/>
            </a:pPr>
            <a:endParaRPr lang="en-US" sz="26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0753860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dirty="0"/>
              <a:t>Components connecting RM to the nodes: </a:t>
            </a:r>
          </a:p>
        </p:txBody>
      </p:sp>
      <p:sp>
        <p:nvSpPr>
          <p:cNvPr id="3" name="Content Placeholder 2"/>
          <p:cNvSpPr>
            <a:spLocks noGrp="1"/>
          </p:cNvSpPr>
          <p:nvPr>
            <p:ph idx="1"/>
          </p:nvPr>
        </p:nvSpPr>
        <p:spPr>
          <a:xfrm>
            <a:off x="457200" y="1600200"/>
            <a:ext cx="4038600" cy="4525963"/>
          </a:xfrm>
        </p:spPr>
        <p:txBody>
          <a:bodyPr>
            <a:normAutofit fontScale="55000" lnSpcReduction="20000"/>
          </a:bodyPr>
          <a:lstStyle/>
          <a:p>
            <a:pPr marL="457200" lvl="1" indent="0">
              <a:buNone/>
            </a:pPr>
            <a:r>
              <a:rPr lang="en-US" sz="3600" b="1" dirty="0" err="1" smtClean="0">
                <a:effectLst/>
                <a:latin typeface="Tahoma" panose="020B0604030504040204" pitchFamily="34" charset="0"/>
                <a:ea typeface="Tahoma" panose="020B0604030504040204" pitchFamily="34" charset="0"/>
                <a:cs typeface="Tahoma" panose="020B0604030504040204" pitchFamily="34" charset="0"/>
              </a:rPr>
              <a:t>ResourceTrackerService</a:t>
            </a:r>
            <a:r>
              <a:rPr lang="en-US" sz="3600" dirty="0" smtClean="0">
                <a:effectLst/>
                <a:latin typeface="Tahoma" panose="020B0604030504040204" pitchFamily="34" charset="0"/>
                <a:ea typeface="Tahoma" panose="020B0604030504040204" pitchFamily="34" charset="0"/>
                <a:cs typeface="Tahoma" panose="020B0604030504040204" pitchFamily="34" charset="0"/>
              </a:rPr>
              <a:t>: </a:t>
            </a:r>
          </a:p>
          <a:p>
            <a:pPr lvl="1">
              <a:buFont typeface="Arial" panose="020B0604020202020204" pitchFamily="34" charset="0"/>
              <a:buChar char="•"/>
            </a:pPr>
            <a:endParaRPr lang="en-US" sz="3600" dirty="0">
              <a:latin typeface="Tahoma" panose="020B0604030504040204" pitchFamily="34" charset="0"/>
              <a:ea typeface="Tahoma" panose="020B0604030504040204" pitchFamily="34" charset="0"/>
              <a:cs typeface="Tahoma" panose="020B0604030504040204" pitchFamily="34" charset="0"/>
            </a:endParaRPr>
          </a:p>
          <a:p>
            <a:pPr marL="457200" lvl="1" indent="0">
              <a:buNone/>
            </a:pPr>
            <a:r>
              <a:rPr lang="en-US" sz="3600" dirty="0" smtClean="0">
                <a:effectLst/>
                <a:latin typeface="Tahoma" panose="020B0604030504040204" pitchFamily="34" charset="0"/>
                <a:ea typeface="Tahoma" panose="020B0604030504040204" pitchFamily="34" charset="0"/>
                <a:cs typeface="Tahoma" panose="020B0604030504040204" pitchFamily="34" charset="0"/>
              </a:rPr>
              <a:t>This is the component that responds to RPCs from all the nodes. It is responsible for registration of new nodes, rejecting requests from any invalid/decommissioned nodes, obtain node-heartbeats and forward them over to the </a:t>
            </a:r>
            <a:r>
              <a:rPr lang="en-US" sz="3600" dirty="0" err="1" smtClean="0">
                <a:effectLst/>
                <a:latin typeface="Tahoma" panose="020B0604030504040204" pitchFamily="34" charset="0"/>
                <a:ea typeface="Tahoma" panose="020B0604030504040204" pitchFamily="34" charset="0"/>
                <a:cs typeface="Tahoma" panose="020B0604030504040204" pitchFamily="34" charset="0"/>
              </a:rPr>
              <a:t>YarnScheduler</a:t>
            </a:r>
            <a:r>
              <a:rPr lang="en-US" sz="3600" dirty="0" smtClean="0">
                <a:effectLst/>
                <a:latin typeface="Tahoma" panose="020B0604030504040204" pitchFamily="34" charset="0"/>
                <a:ea typeface="Tahoma" panose="020B0604030504040204" pitchFamily="34" charset="0"/>
                <a:cs typeface="Tahoma" panose="020B0604030504040204" pitchFamily="34" charset="0"/>
              </a:rPr>
              <a:t>. It works closely with </a:t>
            </a:r>
            <a:r>
              <a:rPr lang="en-US" sz="3600" dirty="0" err="1" smtClean="0">
                <a:effectLst/>
                <a:latin typeface="Tahoma" panose="020B0604030504040204" pitchFamily="34" charset="0"/>
                <a:ea typeface="Tahoma" panose="020B0604030504040204" pitchFamily="34" charset="0"/>
                <a:cs typeface="Tahoma" panose="020B0604030504040204" pitchFamily="34" charset="0"/>
              </a:rPr>
              <a:t>NMLivelinessMonitor</a:t>
            </a:r>
            <a:r>
              <a:rPr lang="en-US" sz="3600" dirty="0" smtClean="0">
                <a:effectLst/>
                <a:latin typeface="Tahoma" panose="020B0604030504040204" pitchFamily="34" charset="0"/>
                <a:ea typeface="Tahoma" panose="020B0604030504040204" pitchFamily="34" charset="0"/>
                <a:cs typeface="Tahoma" panose="020B0604030504040204" pitchFamily="34" charset="0"/>
              </a:rPr>
              <a:t> and </a:t>
            </a:r>
            <a:r>
              <a:rPr lang="en-US" sz="3600" dirty="0" err="1" smtClean="0">
                <a:effectLst/>
                <a:latin typeface="Tahoma" panose="020B0604030504040204" pitchFamily="34" charset="0"/>
                <a:ea typeface="Tahoma" panose="020B0604030504040204" pitchFamily="34" charset="0"/>
                <a:cs typeface="Tahoma" panose="020B0604030504040204" pitchFamily="34" charset="0"/>
              </a:rPr>
              <a:t>NodesListManager</a:t>
            </a:r>
            <a:r>
              <a:rPr lang="en-US" sz="3600" dirty="0" smtClean="0">
                <a:effectLst/>
                <a:latin typeface="Tahoma" panose="020B0604030504040204" pitchFamily="34" charset="0"/>
                <a:ea typeface="Tahoma" panose="020B0604030504040204" pitchFamily="34" charset="0"/>
                <a:cs typeface="Tahoma" panose="020B0604030504040204" pitchFamily="34" charset="0"/>
              </a:rPr>
              <a:t> described below.</a:t>
            </a:r>
          </a:p>
          <a:p>
            <a:pPr lvl="1">
              <a:buFont typeface="Arial" panose="020B0604020202020204" pitchFamily="34" charset="0"/>
              <a:buChar char="•"/>
            </a:pPr>
            <a:endParaRPr lang="en-US" dirty="0" smtClean="0">
              <a:effectLst/>
            </a:endParaRPr>
          </a:p>
          <a:p>
            <a:endParaRPr lang="en-US" dirty="0"/>
          </a:p>
        </p:txBody>
      </p:sp>
      <p:sp>
        <p:nvSpPr>
          <p:cNvPr id="5" name="TextBox 4"/>
          <p:cNvSpPr txBox="1"/>
          <p:nvPr/>
        </p:nvSpPr>
        <p:spPr>
          <a:xfrm>
            <a:off x="5105400" y="1524000"/>
            <a:ext cx="3657599" cy="5324535"/>
          </a:xfrm>
          <a:prstGeom prst="rect">
            <a:avLst/>
          </a:prstGeom>
          <a:noFill/>
        </p:spPr>
        <p:txBody>
          <a:bodyPr wrap="square" rtlCol="0">
            <a:spAutoFit/>
          </a:bodyPr>
          <a:lstStyle/>
          <a:p>
            <a:pPr marL="0" lvl="1"/>
            <a:r>
              <a:rPr lang="en-US" sz="2000" b="1" dirty="0" err="1">
                <a:latin typeface="Tahoma" panose="020B0604030504040204" pitchFamily="34" charset="0"/>
                <a:ea typeface="Tahoma" panose="020B0604030504040204" pitchFamily="34" charset="0"/>
                <a:cs typeface="Tahoma" panose="020B0604030504040204" pitchFamily="34" charset="0"/>
              </a:rPr>
              <a:t>NMLivelinessMonitor</a:t>
            </a:r>
            <a:r>
              <a:rPr lang="en-US" sz="2000" b="1" dirty="0">
                <a:latin typeface="Tahoma" panose="020B0604030504040204" pitchFamily="34" charset="0"/>
                <a:ea typeface="Tahoma" panose="020B0604030504040204" pitchFamily="34" charset="0"/>
                <a:cs typeface="Tahoma" panose="020B0604030504040204" pitchFamily="34" charset="0"/>
              </a:rPr>
              <a:t>: </a:t>
            </a:r>
          </a:p>
          <a:p>
            <a:pPr marL="0" lvl="1"/>
            <a:endParaRPr lang="en-US" sz="2000" dirty="0">
              <a:latin typeface="Tahoma" panose="020B0604030504040204" pitchFamily="34" charset="0"/>
              <a:ea typeface="Tahoma" panose="020B0604030504040204" pitchFamily="34" charset="0"/>
              <a:cs typeface="Tahoma" panose="020B0604030504040204" pitchFamily="34" charset="0"/>
            </a:endParaRPr>
          </a:p>
          <a:p>
            <a:pPr marL="0" lvl="1"/>
            <a:r>
              <a:rPr lang="en-US" sz="2000" dirty="0">
                <a:latin typeface="Tahoma" panose="020B0604030504040204" pitchFamily="34" charset="0"/>
                <a:ea typeface="Tahoma" panose="020B0604030504040204" pitchFamily="34" charset="0"/>
                <a:cs typeface="Tahoma" panose="020B0604030504040204" pitchFamily="34" charset="0"/>
              </a:rPr>
              <a:t>To keep track of live nodes and specifically note down the dead nodes, this component keeps track of each node’s its last heartbeat time. Any node that doesn’t heartbeat within a configured interval of time, by default 10 minutes, is deemed dead and is expired by the RM. All the containers currently running on an expired node are marked as dead and no new containers are scheduling on such node.</a:t>
            </a:r>
          </a:p>
          <a:p>
            <a:endParaRPr lang="en-US" sz="2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6080296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Title 1"/>
          <p:cNvSpPr>
            <a:spLocks noGrp="1"/>
          </p:cNvSpPr>
          <p:nvPr>
            <p:ph type="title"/>
          </p:nvPr>
        </p:nvSpPr>
        <p:spPr/>
        <p:txBody>
          <a:bodyPr>
            <a:noAutofit/>
          </a:bodyPr>
          <a:lstStyle/>
          <a:p>
            <a:pPr algn="l"/>
            <a:r>
              <a:rPr lang="en-US" dirty="0"/>
              <a:t>Components connecting RM to the nodes: </a:t>
            </a:r>
          </a:p>
        </p:txBody>
      </p:sp>
      <p:sp>
        <p:nvSpPr>
          <p:cNvPr id="3" name="Content Placeholder 2"/>
          <p:cNvSpPr>
            <a:spLocks noGrp="1"/>
          </p:cNvSpPr>
          <p:nvPr>
            <p:ph idx="1"/>
          </p:nvPr>
        </p:nvSpPr>
        <p:spPr/>
        <p:txBody>
          <a:bodyPr/>
          <a:lstStyle/>
          <a:p>
            <a:r>
              <a:rPr lang="en-US" b="1" dirty="0" err="1" smtClean="0">
                <a:effectLst/>
              </a:rPr>
              <a:t>NodesListManager</a:t>
            </a:r>
            <a:r>
              <a:rPr lang="en-US" dirty="0" smtClean="0">
                <a:effectLst/>
              </a:rPr>
              <a:t>: A collection of valid and excluded nodes. Responsible for reading the host configuration files specified via </a:t>
            </a:r>
            <a:r>
              <a:rPr lang="en-US" dirty="0" err="1" smtClean="0">
                <a:effectLst/>
              </a:rPr>
              <a:t>yarn.resourcemanager.nodes.include</a:t>
            </a:r>
            <a:r>
              <a:rPr lang="en-US" dirty="0" smtClean="0">
                <a:effectLst/>
              </a:rPr>
              <a:t>-path and </a:t>
            </a:r>
            <a:r>
              <a:rPr lang="en-US" dirty="0" err="1" smtClean="0">
                <a:effectLst/>
              </a:rPr>
              <a:t>yarn.resourcemanager.nodes.exclude</a:t>
            </a:r>
            <a:r>
              <a:rPr lang="en-US" dirty="0" smtClean="0">
                <a:effectLst/>
              </a:rPr>
              <a:t>-path and seeding the initial list of nodes based on those files. Also keeps track of nodes that are decommissioned as time progresses.</a:t>
            </a:r>
            <a:endParaRPr lang="en-US" dirty="0"/>
          </a:p>
        </p:txBody>
      </p:sp>
    </p:spTree>
    <p:extLst>
      <p:ext uri="{BB962C8B-B14F-4D97-AF65-F5344CB8AC3E}">
        <p14:creationId xmlns:p14="http://schemas.microsoft.com/office/powerpoint/2010/main" val="175397072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dirty="0"/>
              <a:t>Components connecting RM to the nodes:</a:t>
            </a:r>
          </a:p>
        </p:txBody>
      </p:sp>
      <p:sp>
        <p:nvSpPr>
          <p:cNvPr id="3" name="Content Placeholder 2"/>
          <p:cNvSpPr>
            <a:spLocks noGrp="1"/>
          </p:cNvSpPr>
          <p:nvPr>
            <p:ph idx="1"/>
          </p:nvPr>
        </p:nvSpPr>
        <p:spPr>
          <a:xfrm>
            <a:off x="457200" y="2057400"/>
            <a:ext cx="8229600" cy="4525963"/>
          </a:xfrm>
        </p:spPr>
        <p:txBody>
          <a:bodyPr>
            <a:normAutofit/>
          </a:bodyPr>
          <a:lstStyle/>
          <a:p>
            <a:pPr marL="457200" lvl="1" indent="0">
              <a:lnSpc>
                <a:spcPct val="80000"/>
              </a:lnSpc>
              <a:buNone/>
            </a:pPr>
            <a:r>
              <a:rPr lang="en-US" sz="2000" b="1" dirty="0" err="1" smtClean="0">
                <a:latin typeface="Tahoma" panose="020B0604030504040204" pitchFamily="34" charset="0"/>
                <a:ea typeface="Tahoma" panose="020B0604030504040204" pitchFamily="34" charset="0"/>
                <a:cs typeface="Tahoma" panose="020B0604030504040204" pitchFamily="34" charset="0"/>
              </a:rPr>
              <a:t>NodesListManager</a:t>
            </a:r>
            <a:r>
              <a:rPr lang="en-US" sz="2000" b="1" dirty="0" smtClean="0">
                <a:latin typeface="Tahoma" panose="020B0604030504040204" pitchFamily="34" charset="0"/>
                <a:ea typeface="Tahoma" panose="020B0604030504040204" pitchFamily="34" charset="0"/>
                <a:cs typeface="Tahoma" panose="020B0604030504040204" pitchFamily="34" charset="0"/>
              </a:rPr>
              <a:t>: </a:t>
            </a:r>
          </a:p>
          <a:p>
            <a:pPr marL="457200" lvl="1" indent="0">
              <a:lnSpc>
                <a:spcPct val="80000"/>
              </a:lnSpc>
              <a:buNone/>
            </a:pPr>
            <a:endParaRPr lang="en-US" sz="2000" dirty="0" smtClean="0">
              <a:latin typeface="Tahoma" panose="020B0604030504040204" pitchFamily="34" charset="0"/>
              <a:ea typeface="Tahoma" panose="020B0604030504040204" pitchFamily="34" charset="0"/>
              <a:cs typeface="Tahoma" panose="020B0604030504040204" pitchFamily="34" charset="0"/>
            </a:endParaRPr>
          </a:p>
          <a:p>
            <a:pPr lvl="1">
              <a:lnSpc>
                <a:spcPct val="80000"/>
              </a:lnSpc>
              <a:buFont typeface="Arial" panose="020B0604020202020204" pitchFamily="34" charset="0"/>
              <a:buChar char="•"/>
            </a:pPr>
            <a:r>
              <a:rPr lang="en-US" sz="2000" dirty="0" smtClean="0">
                <a:latin typeface="Tahoma" panose="020B0604030504040204" pitchFamily="34" charset="0"/>
                <a:ea typeface="Tahoma" panose="020B0604030504040204" pitchFamily="34" charset="0"/>
                <a:cs typeface="Tahoma" panose="020B0604030504040204" pitchFamily="34" charset="0"/>
              </a:rPr>
              <a:t>A collection of valid and excluded nodes. Responsible for reading the host configuration files specified via </a:t>
            </a:r>
            <a:r>
              <a:rPr lang="en-US" sz="2000" dirty="0" err="1" smtClean="0">
                <a:latin typeface="Tahoma" panose="020B0604030504040204" pitchFamily="34" charset="0"/>
                <a:ea typeface="Tahoma" panose="020B0604030504040204" pitchFamily="34" charset="0"/>
                <a:cs typeface="Tahoma" panose="020B0604030504040204" pitchFamily="34" charset="0"/>
              </a:rPr>
              <a:t>yarn.resourcemanager.nodes.include</a:t>
            </a:r>
            <a:r>
              <a:rPr lang="en-US" sz="2000" dirty="0" smtClean="0">
                <a:latin typeface="Tahoma" panose="020B0604030504040204" pitchFamily="34" charset="0"/>
                <a:ea typeface="Tahoma" panose="020B0604030504040204" pitchFamily="34" charset="0"/>
                <a:cs typeface="Tahoma" panose="020B0604030504040204" pitchFamily="34" charset="0"/>
              </a:rPr>
              <a:t>-path and </a:t>
            </a:r>
            <a:r>
              <a:rPr lang="en-US" sz="2000" dirty="0" err="1" smtClean="0">
                <a:latin typeface="Tahoma" panose="020B0604030504040204" pitchFamily="34" charset="0"/>
                <a:ea typeface="Tahoma" panose="020B0604030504040204" pitchFamily="34" charset="0"/>
                <a:cs typeface="Tahoma" panose="020B0604030504040204" pitchFamily="34" charset="0"/>
              </a:rPr>
              <a:t>yarn.resourcemanager.nodes.exclude</a:t>
            </a:r>
            <a:r>
              <a:rPr lang="en-US" sz="2000" dirty="0" smtClean="0">
                <a:latin typeface="Tahoma" panose="020B0604030504040204" pitchFamily="34" charset="0"/>
                <a:ea typeface="Tahoma" panose="020B0604030504040204" pitchFamily="34" charset="0"/>
                <a:cs typeface="Tahoma" panose="020B0604030504040204" pitchFamily="34" charset="0"/>
              </a:rPr>
              <a:t>-path and seeding the initial list of nodes based on those files. Also keeps track of nodes that are decommissioned as time progresses.</a:t>
            </a:r>
            <a:endParaRPr lang="en-US" sz="20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3828872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normAutofit fontScale="90000"/>
          </a:bodyPr>
          <a:lstStyle/>
          <a:p>
            <a:pPr algn="l"/>
            <a:r>
              <a:rPr lang="en-US" sz="4900" dirty="0"/>
              <a:t>Components interacting with the per-application AMs</a:t>
            </a:r>
            <a:r>
              <a:rPr lang="en-US" dirty="0" smtClean="0">
                <a:latin typeface="Tahoma" panose="020B0604030504040204" pitchFamily="34" charset="0"/>
                <a:ea typeface="Tahoma" panose="020B0604030504040204" pitchFamily="34" charset="0"/>
                <a:cs typeface="Tahoma" panose="020B0604030504040204" pitchFamily="34" charset="0"/>
              </a:rPr>
              <a:t/>
            </a:r>
            <a:br>
              <a:rPr lang="en-US" dirty="0" smtClean="0">
                <a:latin typeface="Tahoma" panose="020B0604030504040204" pitchFamily="34" charset="0"/>
                <a:ea typeface="Tahoma" panose="020B0604030504040204" pitchFamily="34" charset="0"/>
                <a:cs typeface="Tahoma" panose="020B0604030504040204" pitchFamily="34" charset="0"/>
              </a:rPr>
            </a:br>
            <a:endParaRPr lang="en-US" dirty="0"/>
          </a:p>
        </p:txBody>
      </p:sp>
      <p:sp>
        <p:nvSpPr>
          <p:cNvPr id="3" name="Content Placeholder 2"/>
          <p:cNvSpPr>
            <a:spLocks noGrp="1"/>
          </p:cNvSpPr>
          <p:nvPr>
            <p:ph idx="1"/>
          </p:nvPr>
        </p:nvSpPr>
        <p:spPr>
          <a:xfrm>
            <a:off x="28352" y="1600200"/>
            <a:ext cx="8277448" cy="4525963"/>
          </a:xfrm>
        </p:spPr>
        <p:txBody>
          <a:bodyPr>
            <a:normAutofit fontScale="92500" lnSpcReduction="20000"/>
          </a:bodyPr>
          <a:lstStyle/>
          <a:p>
            <a:pPr marL="457200" lvl="1" indent="0">
              <a:buNone/>
            </a:pPr>
            <a:r>
              <a:rPr lang="en-US" sz="2900" b="1" dirty="0" err="1" smtClean="0">
                <a:effectLst/>
                <a:latin typeface="Tahoma" panose="020B0604030504040204" pitchFamily="34" charset="0"/>
                <a:ea typeface="Tahoma" panose="020B0604030504040204" pitchFamily="34" charset="0"/>
                <a:cs typeface="Tahoma" panose="020B0604030504040204" pitchFamily="34" charset="0"/>
              </a:rPr>
              <a:t>ApplicationMasterService</a:t>
            </a:r>
            <a:r>
              <a:rPr lang="en-US" sz="2900" dirty="0" smtClean="0">
                <a:effectLst/>
                <a:latin typeface="Tahoma" panose="020B0604030504040204" pitchFamily="34" charset="0"/>
                <a:ea typeface="Tahoma" panose="020B0604030504040204" pitchFamily="34" charset="0"/>
                <a:cs typeface="Tahoma" panose="020B0604030504040204" pitchFamily="34" charset="0"/>
              </a:rPr>
              <a:t>:</a:t>
            </a:r>
          </a:p>
          <a:p>
            <a:pPr marL="457200" lvl="1" indent="0">
              <a:buNone/>
            </a:pP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2600" dirty="0" smtClean="0">
                <a:effectLst/>
                <a:latin typeface="Tahoma" panose="020B0604030504040204" pitchFamily="34" charset="0"/>
                <a:ea typeface="Tahoma" panose="020B0604030504040204" pitchFamily="34" charset="0"/>
                <a:cs typeface="Tahoma" panose="020B0604030504040204" pitchFamily="34" charset="0"/>
              </a:rPr>
              <a:t>This is the component that </a:t>
            </a:r>
            <a:r>
              <a:rPr lang="en-US" sz="2600" b="1" dirty="0" smtClean="0">
                <a:effectLst/>
                <a:latin typeface="Tahoma" panose="020B0604030504040204" pitchFamily="34" charset="0"/>
                <a:ea typeface="Tahoma" panose="020B0604030504040204" pitchFamily="34" charset="0"/>
                <a:cs typeface="Tahoma" panose="020B0604030504040204" pitchFamily="34" charset="0"/>
              </a:rPr>
              <a:t>responds to RPCs from all the AMs</a:t>
            </a:r>
            <a:r>
              <a:rPr lang="en-US" sz="2600" dirty="0" smtClean="0">
                <a:effectLst/>
                <a:latin typeface="Tahoma" panose="020B0604030504040204" pitchFamily="34" charset="0"/>
                <a:ea typeface="Tahoma" panose="020B0604030504040204" pitchFamily="34" charset="0"/>
                <a:cs typeface="Tahoma" panose="020B0604030504040204" pitchFamily="34" charset="0"/>
              </a:rPr>
              <a:t>. </a:t>
            </a:r>
          </a:p>
          <a:p>
            <a:pPr lvl="1">
              <a:buFont typeface="Arial" panose="020B0604020202020204" pitchFamily="34" charset="0"/>
              <a:buChar char="•"/>
            </a:pPr>
            <a:endParaRPr lang="en-US" sz="2600" dirty="0" smtClean="0">
              <a:effectLst/>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2600" dirty="0" smtClean="0">
                <a:effectLst/>
                <a:latin typeface="Tahoma" panose="020B0604030504040204" pitchFamily="34" charset="0"/>
                <a:ea typeface="Tahoma" panose="020B0604030504040204" pitchFamily="34" charset="0"/>
                <a:cs typeface="Tahoma" panose="020B0604030504040204" pitchFamily="34" charset="0"/>
              </a:rPr>
              <a:t>It is responsible for registration of new AMs, termination/unregister-requests from any finishing AMs, obtaining container-allocation &amp; </a:t>
            </a:r>
            <a:r>
              <a:rPr lang="en-US" sz="2600" dirty="0" err="1" smtClean="0">
                <a:effectLst/>
                <a:latin typeface="Tahoma" panose="020B0604030504040204" pitchFamily="34" charset="0"/>
                <a:ea typeface="Tahoma" panose="020B0604030504040204" pitchFamily="34" charset="0"/>
                <a:cs typeface="Tahoma" panose="020B0604030504040204" pitchFamily="34" charset="0"/>
              </a:rPr>
              <a:t>deallocation</a:t>
            </a:r>
            <a:r>
              <a:rPr lang="en-US" sz="2600" dirty="0" smtClean="0">
                <a:effectLst/>
                <a:latin typeface="Tahoma" panose="020B0604030504040204" pitchFamily="34" charset="0"/>
                <a:ea typeface="Tahoma" panose="020B0604030504040204" pitchFamily="34" charset="0"/>
                <a:cs typeface="Tahoma" panose="020B0604030504040204" pitchFamily="34" charset="0"/>
              </a:rPr>
              <a:t> requests from all running AMs and forward them over to the </a:t>
            </a:r>
            <a:r>
              <a:rPr lang="en-US" sz="2600" dirty="0" err="1" smtClean="0">
                <a:effectLst/>
                <a:latin typeface="Tahoma" panose="020B0604030504040204" pitchFamily="34" charset="0"/>
                <a:ea typeface="Tahoma" panose="020B0604030504040204" pitchFamily="34" charset="0"/>
                <a:cs typeface="Tahoma" panose="020B0604030504040204" pitchFamily="34" charset="0"/>
              </a:rPr>
              <a:t>YarnScheduler</a:t>
            </a:r>
            <a:r>
              <a:rPr lang="en-US" sz="2600" dirty="0" smtClean="0">
                <a:effectLst/>
                <a:latin typeface="Tahoma" panose="020B0604030504040204" pitchFamily="34" charset="0"/>
                <a:ea typeface="Tahoma" panose="020B0604030504040204" pitchFamily="34" charset="0"/>
                <a:cs typeface="Tahoma" panose="020B0604030504040204" pitchFamily="34" charset="0"/>
              </a:rPr>
              <a:t>. </a:t>
            </a:r>
          </a:p>
          <a:p>
            <a:pPr lvl="1">
              <a:buFont typeface="Arial" panose="020B0604020202020204" pitchFamily="34" charset="0"/>
              <a:buChar char="•"/>
            </a:pPr>
            <a:endParaRPr lang="en-US" sz="2600" dirty="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2600" dirty="0" smtClean="0">
                <a:effectLst/>
                <a:latin typeface="Tahoma" panose="020B0604030504040204" pitchFamily="34" charset="0"/>
                <a:ea typeface="Tahoma" panose="020B0604030504040204" pitchFamily="34" charset="0"/>
                <a:cs typeface="Tahoma" panose="020B0604030504040204" pitchFamily="34" charset="0"/>
              </a:rPr>
              <a:t>This works closely with </a:t>
            </a:r>
            <a:r>
              <a:rPr lang="en-US" sz="2600" dirty="0" err="1" smtClean="0">
                <a:effectLst/>
                <a:latin typeface="Tahoma" panose="020B0604030504040204" pitchFamily="34" charset="0"/>
                <a:ea typeface="Tahoma" panose="020B0604030504040204" pitchFamily="34" charset="0"/>
                <a:cs typeface="Tahoma" panose="020B0604030504040204" pitchFamily="34" charset="0"/>
              </a:rPr>
              <a:t>AMLivelinessMonitor</a:t>
            </a:r>
            <a:r>
              <a:rPr lang="en-US" sz="2600" dirty="0" smtClean="0">
                <a:effectLst/>
                <a:latin typeface="Tahoma" panose="020B0604030504040204" pitchFamily="34" charset="0"/>
                <a:ea typeface="Tahoma" panose="020B0604030504040204" pitchFamily="34" charset="0"/>
                <a:cs typeface="Tahoma" panose="020B0604030504040204" pitchFamily="34" charset="0"/>
              </a:rPr>
              <a:t> described below.</a:t>
            </a:r>
          </a:p>
          <a:p>
            <a:endParaRPr lang="en-US" dirty="0"/>
          </a:p>
        </p:txBody>
      </p:sp>
    </p:spTree>
    <p:extLst>
      <p:ext uri="{BB962C8B-B14F-4D97-AF65-F5344CB8AC3E}">
        <p14:creationId xmlns:p14="http://schemas.microsoft.com/office/powerpoint/2010/main" val="419865131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sz="4900" dirty="0"/>
              <a:t>Components interacting with the per-application AMs</a:t>
            </a:r>
            <a:r>
              <a:rPr lang="en-US" dirty="0" smtClean="0">
                <a:latin typeface="Tahoma" panose="020B0604030504040204" pitchFamily="34" charset="0"/>
                <a:ea typeface="Tahoma" panose="020B0604030504040204" pitchFamily="34" charset="0"/>
                <a:cs typeface="Tahoma" panose="020B0604030504040204" pitchFamily="34" charset="0"/>
              </a:rPr>
              <a:t/>
            </a:r>
            <a:br>
              <a:rPr lang="en-US" dirty="0" smtClean="0">
                <a:latin typeface="Tahoma" panose="020B0604030504040204" pitchFamily="34" charset="0"/>
                <a:ea typeface="Tahoma" panose="020B0604030504040204" pitchFamily="34" charset="0"/>
                <a:cs typeface="Tahoma" panose="020B0604030504040204" pitchFamily="34" charset="0"/>
              </a:rPr>
            </a:br>
            <a:endParaRPr lang="en-US" dirty="0"/>
          </a:p>
        </p:txBody>
      </p:sp>
      <p:sp>
        <p:nvSpPr>
          <p:cNvPr id="4" name="Content Placeholder 3"/>
          <p:cNvSpPr txBox="1">
            <a:spLocks noGrp="1"/>
          </p:cNvSpPr>
          <p:nvPr>
            <p:ph idx="1"/>
          </p:nvPr>
        </p:nvSpPr>
        <p:spPr>
          <a:xfrm>
            <a:off x="457200" y="1600200"/>
            <a:ext cx="8229600" cy="4770537"/>
          </a:xfrm>
          <a:prstGeom prst="rect">
            <a:avLst/>
          </a:prstGeom>
          <a:noFill/>
        </p:spPr>
        <p:txBody>
          <a:bodyPr wrap="square" rtlCol="0">
            <a:spAutoFit/>
          </a:bodyPr>
          <a:lstStyle/>
          <a:p>
            <a:pPr marL="457200" lvl="1" indent="0">
              <a:lnSpc>
                <a:spcPct val="80000"/>
              </a:lnSpc>
              <a:buNone/>
            </a:pPr>
            <a:r>
              <a:rPr lang="en-US" sz="2700" b="1" dirty="0" err="1">
                <a:latin typeface="Tahoma" panose="020B0604030504040204" pitchFamily="34" charset="0"/>
                <a:ea typeface="Tahoma" panose="020B0604030504040204" pitchFamily="34" charset="0"/>
                <a:cs typeface="Tahoma" panose="020B0604030504040204" pitchFamily="34" charset="0"/>
              </a:rPr>
              <a:t>AMLivelinessMonitor</a:t>
            </a:r>
            <a:r>
              <a:rPr lang="en-US" sz="2700" b="1" dirty="0">
                <a:latin typeface="Tahoma" panose="020B0604030504040204" pitchFamily="34" charset="0"/>
                <a:ea typeface="Tahoma" panose="020B0604030504040204" pitchFamily="34" charset="0"/>
                <a:cs typeface="Tahoma" panose="020B0604030504040204" pitchFamily="34" charset="0"/>
              </a:rPr>
              <a:t>: </a:t>
            </a:r>
          </a:p>
          <a:p>
            <a:pPr marL="0" lvl="1"/>
            <a:endParaRPr lang="en-US" sz="2000" dirty="0" smtClean="0">
              <a:effectLst/>
              <a:latin typeface="Tahoma" panose="020B0604030504040204" pitchFamily="34" charset="0"/>
              <a:ea typeface="Tahoma" panose="020B0604030504040204" pitchFamily="34" charset="0"/>
              <a:cs typeface="Tahoma" panose="020B0604030504040204" pitchFamily="34" charset="0"/>
            </a:endParaRPr>
          </a:p>
          <a:p>
            <a:pPr marL="342900" lvl="1" indent="-342900">
              <a:buFont typeface="Arial" panose="020B0604020202020204" pitchFamily="34" charset="0"/>
              <a:buChar char="•"/>
            </a:pPr>
            <a:r>
              <a:rPr lang="en-US" sz="2000" dirty="0" smtClean="0">
                <a:effectLst/>
                <a:latin typeface="Tahoma" panose="020B0604030504040204" pitchFamily="34" charset="0"/>
                <a:ea typeface="Tahoma" panose="020B0604030504040204" pitchFamily="34" charset="0"/>
                <a:cs typeface="Tahoma" panose="020B0604030504040204" pitchFamily="34" charset="0"/>
              </a:rPr>
              <a:t>To help manage the list of live AMs and dead/non-responding AMs, this component keeps track of each AM and its last heartbeat time. </a:t>
            </a:r>
          </a:p>
          <a:p>
            <a:pPr marL="342900" lvl="1" indent="-342900">
              <a:buFont typeface="Arial" panose="020B0604020202020204" pitchFamily="34" charset="0"/>
              <a:buChar char="•"/>
            </a:pPr>
            <a:endParaRPr lang="en-US" sz="2000" dirty="0">
              <a:latin typeface="Tahoma" panose="020B0604030504040204" pitchFamily="34" charset="0"/>
              <a:ea typeface="Tahoma" panose="020B0604030504040204" pitchFamily="34" charset="0"/>
              <a:cs typeface="Tahoma" panose="020B0604030504040204" pitchFamily="34" charset="0"/>
            </a:endParaRPr>
          </a:p>
          <a:p>
            <a:pPr marL="342900" lvl="1" indent="-342900">
              <a:buFont typeface="Arial" panose="020B0604020202020204" pitchFamily="34" charset="0"/>
              <a:buChar char="•"/>
            </a:pPr>
            <a:r>
              <a:rPr lang="en-US" sz="2000" dirty="0" smtClean="0">
                <a:effectLst/>
                <a:latin typeface="Tahoma" panose="020B0604030504040204" pitchFamily="34" charset="0"/>
                <a:ea typeface="Tahoma" panose="020B0604030504040204" pitchFamily="34" charset="0"/>
                <a:cs typeface="Tahoma" panose="020B0604030504040204" pitchFamily="34" charset="0"/>
              </a:rPr>
              <a:t>Any AM that doesn’t heartbeat within a configured interval of time, by default 10 minutes, is deemed dead and is expired by the RM. All the containers currently running/allocated to an AM that gets expired are marked as dead. </a:t>
            </a:r>
          </a:p>
          <a:p>
            <a:pPr marL="342900" lvl="1" indent="-342900">
              <a:buFont typeface="Arial" panose="020B0604020202020204" pitchFamily="34" charset="0"/>
              <a:buChar char="•"/>
            </a:pPr>
            <a:endParaRPr lang="en-US" sz="2000" dirty="0">
              <a:latin typeface="Tahoma" panose="020B0604030504040204" pitchFamily="34" charset="0"/>
              <a:ea typeface="Tahoma" panose="020B0604030504040204" pitchFamily="34" charset="0"/>
              <a:cs typeface="Tahoma" panose="020B0604030504040204" pitchFamily="34" charset="0"/>
            </a:endParaRPr>
          </a:p>
          <a:p>
            <a:pPr marL="342900" lvl="1" indent="-342900">
              <a:buFont typeface="Arial" panose="020B0604020202020204" pitchFamily="34" charset="0"/>
              <a:buChar char="•"/>
            </a:pPr>
            <a:r>
              <a:rPr lang="en-US" sz="2000" dirty="0" smtClean="0">
                <a:effectLst/>
                <a:latin typeface="Tahoma" panose="020B0604030504040204" pitchFamily="34" charset="0"/>
                <a:ea typeface="Tahoma" panose="020B0604030504040204" pitchFamily="34" charset="0"/>
                <a:cs typeface="Tahoma" panose="020B0604030504040204" pitchFamily="34" charset="0"/>
              </a:rPr>
              <a:t>RM schedules the same AM to run on a new container, allowing up to a maximum of 4 such attempts by default.</a:t>
            </a:r>
          </a:p>
          <a:p>
            <a:endParaRPr lang="en-US" dirty="0"/>
          </a:p>
        </p:txBody>
      </p:sp>
    </p:spTree>
    <p:extLst>
      <p:ext uri="{BB962C8B-B14F-4D97-AF65-F5344CB8AC3E}">
        <p14:creationId xmlns:p14="http://schemas.microsoft.com/office/powerpoint/2010/main" val="3437938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81000" y="685800"/>
            <a:ext cx="8229600" cy="1143000"/>
          </a:xfrm>
        </p:spPr>
        <p:txBody>
          <a:bodyPr>
            <a:normAutofit fontScale="90000"/>
          </a:bodyPr>
          <a:lstStyle/>
          <a:p>
            <a:pPr algn="l"/>
            <a:r>
              <a:rPr lang="en-US" dirty="0" smtClean="0">
                <a:latin typeface="Tahoma" panose="020B0604030504040204" pitchFamily="34" charset="0"/>
                <a:ea typeface="Tahoma" panose="020B0604030504040204" pitchFamily="34" charset="0"/>
                <a:cs typeface="Tahoma" panose="020B0604030504040204" pitchFamily="34" charset="0"/>
              </a:rPr>
              <a:t>The core of the </a:t>
            </a:r>
            <a:r>
              <a:rPr lang="en-US" dirty="0" err="1" smtClean="0">
                <a:latin typeface="Tahoma" panose="020B0604030504040204" pitchFamily="34" charset="0"/>
                <a:ea typeface="Tahoma" panose="020B0604030504040204" pitchFamily="34" charset="0"/>
                <a:cs typeface="Tahoma" panose="020B0604030504040204" pitchFamily="34" charset="0"/>
              </a:rPr>
              <a:t>ResourceManager</a:t>
            </a:r>
            <a:r>
              <a:rPr lang="en-US" dirty="0" smtClean="0">
                <a:latin typeface="Tahoma" panose="020B0604030504040204" pitchFamily="34" charset="0"/>
                <a:ea typeface="Tahoma" panose="020B0604030504040204" pitchFamily="34" charset="0"/>
                <a:cs typeface="Tahoma" panose="020B0604030504040204" pitchFamily="34" charset="0"/>
              </a:rPr>
              <a:t> – the scheduler and related components </a:t>
            </a:r>
            <a:br>
              <a:rPr lang="en-US" dirty="0" smtClean="0">
                <a:latin typeface="Tahoma" panose="020B0604030504040204" pitchFamily="34" charset="0"/>
                <a:ea typeface="Tahoma" panose="020B0604030504040204" pitchFamily="34" charset="0"/>
                <a:cs typeface="Tahoma" panose="020B0604030504040204" pitchFamily="34" charset="0"/>
              </a:rPr>
            </a:br>
            <a:endParaRPr lang="en-US" dirty="0"/>
          </a:p>
        </p:txBody>
      </p:sp>
      <p:sp>
        <p:nvSpPr>
          <p:cNvPr id="4" name="Rectangle 3"/>
          <p:cNvSpPr/>
          <p:nvPr/>
        </p:nvSpPr>
        <p:spPr>
          <a:xfrm>
            <a:off x="228600" y="1905000"/>
            <a:ext cx="4419600" cy="4376583"/>
          </a:xfrm>
          <a:prstGeom prst="rect">
            <a:avLst/>
          </a:prstGeom>
        </p:spPr>
        <p:txBody>
          <a:bodyPr wrap="square">
            <a:spAutoFit/>
          </a:bodyPr>
          <a:lstStyle/>
          <a:p>
            <a:pPr marL="0" lvl="1">
              <a:spcBef>
                <a:spcPct val="20000"/>
              </a:spcBef>
            </a:pPr>
            <a:r>
              <a:rPr lang="en-US" sz="2400" b="1" dirty="0" err="1">
                <a:latin typeface="Tahoma" panose="020B0604030504040204" pitchFamily="34" charset="0"/>
                <a:ea typeface="Tahoma" panose="020B0604030504040204" pitchFamily="34" charset="0"/>
                <a:cs typeface="Tahoma" panose="020B0604030504040204" pitchFamily="34" charset="0"/>
              </a:rPr>
              <a:t>ApplicationsManager</a:t>
            </a:r>
            <a:r>
              <a:rPr lang="en-US" sz="2400" b="1" dirty="0">
                <a:latin typeface="Tahoma" panose="020B0604030504040204" pitchFamily="34" charset="0"/>
                <a:ea typeface="Tahoma" panose="020B0604030504040204" pitchFamily="34" charset="0"/>
                <a:cs typeface="Tahoma" panose="020B0604030504040204" pitchFamily="34" charset="0"/>
              </a:rPr>
              <a:t>: </a:t>
            </a:r>
            <a:endParaRPr lang="en-US" sz="2400" b="1" dirty="0" smtClean="0">
              <a:latin typeface="Tahoma" panose="020B0604030504040204" pitchFamily="34" charset="0"/>
              <a:ea typeface="Tahoma" panose="020B0604030504040204" pitchFamily="34" charset="0"/>
              <a:cs typeface="Tahoma" panose="020B0604030504040204" pitchFamily="34" charset="0"/>
            </a:endParaRPr>
          </a:p>
          <a:p>
            <a:pPr marL="0" lvl="1">
              <a:spcBef>
                <a:spcPct val="20000"/>
              </a:spcBef>
            </a:pPr>
            <a:endParaRPr lang="en-US" sz="2400" dirty="0" smtClean="0">
              <a:latin typeface="Tahoma" panose="020B0604030504040204" pitchFamily="34" charset="0"/>
              <a:ea typeface="Tahoma" panose="020B0604030504040204" pitchFamily="34" charset="0"/>
              <a:cs typeface="Tahoma" panose="020B0604030504040204" pitchFamily="34" charset="0"/>
            </a:endParaRPr>
          </a:p>
          <a:p>
            <a:pPr marL="342900" lvl="1" indent="-342900">
              <a:spcBef>
                <a:spcPct val="20000"/>
              </a:spcBef>
              <a:buFont typeface="Arial" panose="020B0604020202020204" pitchFamily="34" charset="0"/>
              <a:buChar char="•"/>
            </a:pPr>
            <a:r>
              <a:rPr lang="en-US" sz="2400" dirty="0" smtClean="0">
                <a:latin typeface="Tahoma" panose="020B0604030504040204" pitchFamily="34" charset="0"/>
                <a:ea typeface="Tahoma" panose="020B0604030504040204" pitchFamily="34" charset="0"/>
                <a:cs typeface="Tahoma" panose="020B0604030504040204" pitchFamily="34" charset="0"/>
              </a:rPr>
              <a:t>Responsible </a:t>
            </a:r>
            <a:r>
              <a:rPr lang="en-US" sz="2400" dirty="0">
                <a:latin typeface="Tahoma" panose="020B0604030504040204" pitchFamily="34" charset="0"/>
                <a:ea typeface="Tahoma" panose="020B0604030504040204" pitchFamily="34" charset="0"/>
                <a:cs typeface="Tahoma" panose="020B0604030504040204" pitchFamily="34" charset="0"/>
              </a:rPr>
              <a:t>for maintaining a collection of submitted applications. </a:t>
            </a:r>
            <a:endParaRPr lang="en-US" sz="2400" dirty="0" smtClean="0">
              <a:latin typeface="Tahoma" panose="020B0604030504040204" pitchFamily="34" charset="0"/>
              <a:ea typeface="Tahoma" panose="020B0604030504040204" pitchFamily="34" charset="0"/>
              <a:cs typeface="Tahoma" panose="020B0604030504040204" pitchFamily="34" charset="0"/>
            </a:endParaRPr>
          </a:p>
          <a:p>
            <a:pPr marL="342900" lvl="1" indent="-342900">
              <a:spcBef>
                <a:spcPct val="20000"/>
              </a:spcBef>
              <a:buFont typeface="Arial" panose="020B0604020202020204" pitchFamily="34" charset="0"/>
              <a:buChar char="•"/>
            </a:pPr>
            <a:r>
              <a:rPr lang="en-US" sz="2400" dirty="0">
                <a:latin typeface="Tahoma" panose="020B0604030504040204" pitchFamily="34" charset="0"/>
                <a:ea typeface="Tahoma" panose="020B0604030504040204" pitchFamily="34" charset="0"/>
                <a:cs typeface="Tahoma" panose="020B0604030504040204" pitchFamily="34" charset="0"/>
              </a:rPr>
              <a:t>K</a:t>
            </a:r>
            <a:r>
              <a:rPr lang="en-US" sz="2400" dirty="0" smtClean="0">
                <a:latin typeface="Tahoma" panose="020B0604030504040204" pitchFamily="34" charset="0"/>
                <a:ea typeface="Tahoma" panose="020B0604030504040204" pitchFamily="34" charset="0"/>
                <a:cs typeface="Tahoma" panose="020B0604030504040204" pitchFamily="34" charset="0"/>
              </a:rPr>
              <a:t>eeps </a:t>
            </a:r>
            <a:r>
              <a:rPr lang="en-US" sz="2400" dirty="0">
                <a:latin typeface="Tahoma" panose="020B0604030504040204" pitchFamily="34" charset="0"/>
                <a:ea typeface="Tahoma" panose="020B0604030504040204" pitchFamily="34" charset="0"/>
                <a:cs typeface="Tahoma" panose="020B0604030504040204" pitchFamily="34" charset="0"/>
              </a:rPr>
              <a:t>a cache of completed applications so as to serve users’ requests via web UI or command line long after the applications in question finished.</a:t>
            </a:r>
          </a:p>
        </p:txBody>
      </p:sp>
      <p:sp>
        <p:nvSpPr>
          <p:cNvPr id="7" name="TextBox 6"/>
          <p:cNvSpPr txBox="1"/>
          <p:nvPr/>
        </p:nvSpPr>
        <p:spPr>
          <a:xfrm>
            <a:off x="4495800" y="1905000"/>
            <a:ext cx="4663441" cy="5115246"/>
          </a:xfrm>
          <a:prstGeom prst="rect">
            <a:avLst/>
          </a:prstGeom>
          <a:noFill/>
        </p:spPr>
        <p:txBody>
          <a:bodyPr wrap="square" rtlCol="0">
            <a:spAutoFit/>
          </a:bodyPr>
          <a:lstStyle/>
          <a:p>
            <a:pPr marL="0" lvl="1">
              <a:spcBef>
                <a:spcPct val="20000"/>
              </a:spcBef>
            </a:pPr>
            <a:r>
              <a:rPr lang="en-US" sz="2400" b="1" dirty="0" err="1">
                <a:latin typeface="Tahoma" panose="020B0604030504040204" pitchFamily="34" charset="0"/>
                <a:ea typeface="Tahoma" panose="020B0604030504040204" pitchFamily="34" charset="0"/>
                <a:cs typeface="Tahoma" panose="020B0604030504040204" pitchFamily="34" charset="0"/>
              </a:rPr>
              <a:t>ApplicationMasterLauncher</a:t>
            </a:r>
            <a:r>
              <a:rPr lang="en-US" sz="2400" b="1" dirty="0">
                <a:latin typeface="Tahoma" panose="020B0604030504040204" pitchFamily="34" charset="0"/>
                <a:ea typeface="Tahoma" panose="020B0604030504040204" pitchFamily="34" charset="0"/>
                <a:cs typeface="Tahoma" panose="020B0604030504040204" pitchFamily="34" charset="0"/>
              </a:rPr>
              <a:t>: </a:t>
            </a:r>
            <a:endParaRPr lang="en-US" sz="2400" b="1" dirty="0" smtClean="0">
              <a:latin typeface="Tahoma" panose="020B0604030504040204" pitchFamily="34" charset="0"/>
              <a:ea typeface="Tahoma" panose="020B0604030504040204" pitchFamily="34" charset="0"/>
              <a:cs typeface="Tahoma" panose="020B0604030504040204" pitchFamily="34" charset="0"/>
            </a:endParaRPr>
          </a:p>
          <a:p>
            <a:pPr marL="342900" lvl="1" indent="-342900">
              <a:spcBef>
                <a:spcPct val="20000"/>
              </a:spcBef>
              <a:buFont typeface="Arial" panose="020B0604020202020204" pitchFamily="34" charset="0"/>
              <a:buChar char="•"/>
            </a:pPr>
            <a:endParaRPr lang="en-US" sz="2400" dirty="0" smtClean="0">
              <a:latin typeface="Tahoma" panose="020B0604030504040204" pitchFamily="34" charset="0"/>
              <a:ea typeface="Tahoma" panose="020B0604030504040204" pitchFamily="34" charset="0"/>
              <a:cs typeface="Tahoma" panose="020B0604030504040204" pitchFamily="34" charset="0"/>
            </a:endParaRPr>
          </a:p>
          <a:p>
            <a:pPr marL="342900" lvl="1" indent="-342900">
              <a:spcBef>
                <a:spcPct val="20000"/>
              </a:spcBef>
              <a:buFont typeface="Arial" panose="020B0604020202020204" pitchFamily="34" charset="0"/>
              <a:buChar char="•"/>
            </a:pPr>
            <a:r>
              <a:rPr lang="en-US" sz="2400" dirty="0" smtClean="0">
                <a:latin typeface="Tahoma" panose="020B0604030504040204" pitchFamily="34" charset="0"/>
                <a:ea typeface="Tahoma" panose="020B0604030504040204" pitchFamily="34" charset="0"/>
                <a:cs typeface="Tahoma" panose="020B0604030504040204" pitchFamily="34" charset="0"/>
              </a:rPr>
              <a:t>Maintains </a:t>
            </a:r>
            <a:r>
              <a:rPr lang="en-US" sz="2400" dirty="0">
                <a:latin typeface="Tahoma" panose="020B0604030504040204" pitchFamily="34" charset="0"/>
                <a:ea typeface="Tahoma" panose="020B0604030504040204" pitchFamily="34" charset="0"/>
                <a:cs typeface="Tahoma" panose="020B0604030504040204" pitchFamily="34" charset="0"/>
              </a:rPr>
              <a:t>a thread-pool to launch AMs of newly submitted applications as well as applications whose previous AM attempts exited due to some reason. </a:t>
            </a:r>
            <a:endParaRPr lang="en-US" sz="2400" dirty="0" smtClean="0">
              <a:latin typeface="Tahoma" panose="020B0604030504040204" pitchFamily="34" charset="0"/>
              <a:ea typeface="Tahoma" panose="020B0604030504040204" pitchFamily="34" charset="0"/>
              <a:cs typeface="Tahoma" panose="020B0604030504040204" pitchFamily="34" charset="0"/>
            </a:endParaRPr>
          </a:p>
          <a:p>
            <a:pPr marL="342900" lvl="1" indent="-342900">
              <a:spcBef>
                <a:spcPct val="20000"/>
              </a:spcBef>
              <a:buFont typeface="Arial" panose="020B0604020202020204" pitchFamily="34" charset="0"/>
              <a:buChar char="•"/>
            </a:pPr>
            <a:r>
              <a:rPr lang="en-US" sz="2400" dirty="0" smtClean="0">
                <a:latin typeface="Tahoma" panose="020B0604030504040204" pitchFamily="34" charset="0"/>
                <a:ea typeface="Tahoma" panose="020B0604030504040204" pitchFamily="34" charset="0"/>
                <a:cs typeface="Tahoma" panose="020B0604030504040204" pitchFamily="34" charset="0"/>
              </a:rPr>
              <a:t>Also </a:t>
            </a:r>
            <a:r>
              <a:rPr lang="en-US" sz="2400" dirty="0">
                <a:latin typeface="Tahoma" panose="020B0604030504040204" pitchFamily="34" charset="0"/>
                <a:ea typeface="Tahoma" panose="020B0604030504040204" pitchFamily="34" charset="0"/>
                <a:cs typeface="Tahoma" panose="020B0604030504040204" pitchFamily="34" charset="0"/>
              </a:rPr>
              <a:t>responsible for cleaning up the AM when an application has finished normally or forcefully terminated.</a:t>
            </a:r>
          </a:p>
        </p:txBody>
      </p:sp>
      <p:sp>
        <p:nvSpPr>
          <p:cNvPr id="9" name="TextBox 8"/>
          <p:cNvSpPr txBox="1"/>
          <p:nvPr/>
        </p:nvSpPr>
        <p:spPr>
          <a:xfrm>
            <a:off x="3276601" y="7162800"/>
            <a:ext cx="19659599" cy="1754326"/>
          </a:xfrm>
          <a:prstGeom prst="rect">
            <a:avLst/>
          </a:prstGeom>
          <a:noFill/>
        </p:spPr>
        <p:txBody>
          <a:bodyPr wrap="square" rtlCol="0">
            <a:spAutoFit/>
          </a:bodyPr>
          <a:lstStyle/>
          <a:p>
            <a:pPr lvl="1"/>
            <a:r>
              <a:rPr lang="en-US" b="1" dirty="0" err="1" smtClean="0">
                <a:effectLst/>
              </a:rPr>
              <a:t>ContainerAllocationExpirer</a:t>
            </a:r>
            <a:r>
              <a:rPr lang="en-US" dirty="0" smtClean="0">
                <a:effectLst/>
              </a:rPr>
              <a:t>: This component is in charge of ensuring that all allocated containers are used by AMs and subsequently launched on the correspond NMs. AMs run as untrusted user code and can potentially hold on to allocations without using them, and as such can cause cluster under-utilization. To address this, </a:t>
            </a:r>
            <a:r>
              <a:rPr lang="en-US" dirty="0" err="1" smtClean="0">
                <a:effectLst/>
              </a:rPr>
              <a:t>ContainerAllocationExpirer</a:t>
            </a:r>
            <a:r>
              <a:rPr lang="en-US" dirty="0" smtClean="0">
                <a:effectLst/>
              </a:rPr>
              <a:t> maintains the list of allocated containers that are still not used on the corresponding NMs. For any container, if the corresponding NM doesn’t report to the RM that the container has started running within a configured interval of time, by default 10 minutes, the container is deemed as dead and is expired by the RM.</a:t>
            </a:r>
          </a:p>
          <a:p>
            <a:endParaRPr lang="en-US" dirty="0" smtClean="0"/>
          </a:p>
          <a:p>
            <a:endParaRPr lang="en-US" dirty="0"/>
          </a:p>
        </p:txBody>
      </p:sp>
    </p:spTree>
    <p:extLst>
      <p:ext uri="{BB962C8B-B14F-4D97-AF65-F5344CB8AC3E}">
        <p14:creationId xmlns:p14="http://schemas.microsoft.com/office/powerpoint/2010/main" val="266380520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dirty="0" smtClean="0">
                <a:latin typeface="Tahoma" panose="020B0604030504040204" pitchFamily="34" charset="0"/>
                <a:ea typeface="Tahoma" panose="020B0604030504040204" pitchFamily="34" charset="0"/>
                <a:cs typeface="Tahoma" panose="020B0604030504040204" pitchFamily="34" charset="0"/>
              </a:rPr>
              <a:t>The core of the </a:t>
            </a:r>
            <a:r>
              <a:rPr lang="en-US" dirty="0" err="1" smtClean="0">
                <a:latin typeface="Tahoma" panose="020B0604030504040204" pitchFamily="34" charset="0"/>
                <a:ea typeface="Tahoma" panose="020B0604030504040204" pitchFamily="34" charset="0"/>
                <a:cs typeface="Tahoma" panose="020B0604030504040204" pitchFamily="34" charset="0"/>
              </a:rPr>
              <a:t>ResourceManager</a:t>
            </a:r>
            <a:r>
              <a:rPr lang="en-US" dirty="0" smtClean="0">
                <a:latin typeface="Tahoma" panose="020B0604030504040204" pitchFamily="34" charset="0"/>
                <a:ea typeface="Tahoma" panose="020B0604030504040204" pitchFamily="34" charset="0"/>
                <a:cs typeface="Tahoma" panose="020B0604030504040204" pitchFamily="34" charset="0"/>
              </a:rPr>
              <a:t> – the scheduler and related components</a:t>
            </a:r>
            <a:endParaRPr lang="en-US" dirty="0"/>
          </a:p>
        </p:txBody>
      </p:sp>
      <p:sp>
        <p:nvSpPr>
          <p:cNvPr id="3" name="Content Placeholder 2"/>
          <p:cNvSpPr>
            <a:spLocks noGrp="1"/>
          </p:cNvSpPr>
          <p:nvPr>
            <p:ph idx="1"/>
          </p:nvPr>
        </p:nvSpPr>
        <p:spPr>
          <a:xfrm>
            <a:off x="381000" y="2332037"/>
            <a:ext cx="8229600" cy="4525963"/>
          </a:xfrm>
        </p:spPr>
        <p:txBody>
          <a:bodyPr/>
          <a:lstStyle/>
          <a:p>
            <a:pPr marL="0" lvl="1" indent="0">
              <a:buNone/>
            </a:pPr>
            <a:r>
              <a:rPr lang="en-US" sz="2400" b="1" dirty="0" err="1">
                <a:latin typeface="Tahoma" panose="020B0604030504040204" pitchFamily="34" charset="0"/>
                <a:ea typeface="Tahoma" panose="020B0604030504040204" pitchFamily="34" charset="0"/>
                <a:cs typeface="Tahoma" panose="020B0604030504040204" pitchFamily="34" charset="0"/>
              </a:rPr>
              <a:t>ApplicationACLsManager</a:t>
            </a:r>
            <a:r>
              <a:rPr lang="en-US" sz="2400" b="1" dirty="0">
                <a:latin typeface="Tahoma" panose="020B0604030504040204" pitchFamily="34" charset="0"/>
                <a:ea typeface="Tahoma" panose="020B0604030504040204" pitchFamily="34" charset="0"/>
                <a:cs typeface="Tahoma" panose="020B0604030504040204" pitchFamily="34" charset="0"/>
              </a:rPr>
              <a:t>: </a:t>
            </a:r>
          </a:p>
          <a:p>
            <a:pPr marL="0" lvl="1" indent="0">
              <a:buNone/>
            </a:pPr>
            <a:endParaRPr lang="en-US" sz="2400" b="1" dirty="0">
              <a:latin typeface="Tahoma" panose="020B0604030504040204" pitchFamily="34" charset="0"/>
              <a:ea typeface="Tahoma" panose="020B0604030504040204" pitchFamily="34" charset="0"/>
              <a:cs typeface="Tahoma" panose="020B0604030504040204" pitchFamily="34" charset="0"/>
            </a:endParaRPr>
          </a:p>
          <a:p>
            <a:pPr marL="0" lvl="1" indent="0">
              <a:buNone/>
            </a:pPr>
            <a:r>
              <a:rPr lang="en-US" sz="2400" dirty="0">
                <a:latin typeface="Tahoma" panose="020B0604030504040204" pitchFamily="34" charset="0"/>
                <a:ea typeface="Tahoma" panose="020B0604030504040204" pitchFamily="34" charset="0"/>
                <a:cs typeface="Tahoma" panose="020B0604030504040204" pitchFamily="34" charset="0"/>
              </a:rPr>
              <a:t>RM needs to gate the user facing APIs like the client and admin requests to be accessible only to authorized users. This component maintains the ACLs lists per application and enforces them whenever an request like killing an application, viewing an application status is received.</a:t>
            </a:r>
          </a:p>
          <a:p>
            <a:endParaRPr lang="en-US" dirty="0"/>
          </a:p>
        </p:txBody>
      </p:sp>
    </p:spTree>
    <p:extLst>
      <p:ext uri="{BB962C8B-B14F-4D97-AF65-F5344CB8AC3E}">
        <p14:creationId xmlns:p14="http://schemas.microsoft.com/office/powerpoint/2010/main" val="28050346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YARN it !</a:t>
            </a:r>
            <a:endParaRPr lang="en-US" dirty="0"/>
          </a:p>
        </p:txBody>
      </p:sp>
      <p:pic>
        <p:nvPicPr>
          <p:cNvPr id="7170" name="Picture 2" descr="C:\Users\rohit.kumar.sureka\Desktop\yarn.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775" y="1719263"/>
            <a:ext cx="8172450" cy="4681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050870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1143000"/>
          </a:xfrm>
        </p:spPr>
        <p:txBody>
          <a:bodyPr>
            <a:normAutofit fontScale="90000"/>
          </a:bodyPr>
          <a:lstStyle/>
          <a:p>
            <a:pPr algn="l"/>
            <a:r>
              <a:rPr lang="en-US" dirty="0" smtClean="0">
                <a:latin typeface="Tahoma" panose="020B0604030504040204" pitchFamily="34" charset="0"/>
                <a:ea typeface="Tahoma" panose="020B0604030504040204" pitchFamily="34" charset="0"/>
                <a:cs typeface="Tahoma" panose="020B0604030504040204" pitchFamily="34" charset="0"/>
              </a:rPr>
              <a:t>The core of the </a:t>
            </a:r>
            <a:r>
              <a:rPr lang="en-US" dirty="0" err="1" smtClean="0">
                <a:latin typeface="Tahoma" panose="020B0604030504040204" pitchFamily="34" charset="0"/>
                <a:ea typeface="Tahoma" panose="020B0604030504040204" pitchFamily="34" charset="0"/>
                <a:cs typeface="Tahoma" panose="020B0604030504040204" pitchFamily="34" charset="0"/>
              </a:rPr>
              <a:t>ResourceManager</a:t>
            </a:r>
            <a:r>
              <a:rPr lang="en-US" dirty="0" smtClean="0">
                <a:latin typeface="Tahoma" panose="020B0604030504040204" pitchFamily="34" charset="0"/>
                <a:ea typeface="Tahoma" panose="020B0604030504040204" pitchFamily="34" charset="0"/>
                <a:cs typeface="Tahoma" panose="020B0604030504040204" pitchFamily="34" charset="0"/>
              </a:rPr>
              <a:t> – the scheduler and related components </a:t>
            </a:r>
            <a:br>
              <a:rPr lang="en-US" dirty="0" smtClean="0">
                <a:latin typeface="Tahoma" panose="020B0604030504040204" pitchFamily="34" charset="0"/>
                <a:ea typeface="Tahoma" panose="020B0604030504040204" pitchFamily="34" charset="0"/>
                <a:cs typeface="Tahoma" panose="020B0604030504040204" pitchFamily="34" charset="0"/>
              </a:rPr>
            </a:br>
            <a:endParaRPr lang="en-US" dirty="0"/>
          </a:p>
        </p:txBody>
      </p:sp>
      <p:sp>
        <p:nvSpPr>
          <p:cNvPr id="4" name="TextBox 3"/>
          <p:cNvSpPr txBox="1"/>
          <p:nvPr/>
        </p:nvSpPr>
        <p:spPr>
          <a:xfrm>
            <a:off x="457200" y="1828800"/>
            <a:ext cx="7924800" cy="4302716"/>
          </a:xfrm>
          <a:prstGeom prst="rect">
            <a:avLst/>
          </a:prstGeom>
          <a:noFill/>
        </p:spPr>
        <p:txBody>
          <a:bodyPr wrap="square" rtlCol="0">
            <a:spAutoFit/>
          </a:bodyPr>
          <a:lstStyle/>
          <a:p>
            <a:pPr lvl="1">
              <a:spcBef>
                <a:spcPct val="20000"/>
              </a:spcBef>
              <a:buFont typeface="Arial" panose="020B0604020202020204" pitchFamily="34" charset="0"/>
            </a:pPr>
            <a:r>
              <a:rPr lang="en-US" sz="2400" b="1" dirty="0" err="1">
                <a:latin typeface="Tahoma" panose="020B0604030504040204" pitchFamily="34" charset="0"/>
                <a:ea typeface="Tahoma" panose="020B0604030504040204" pitchFamily="34" charset="0"/>
                <a:cs typeface="Tahoma" panose="020B0604030504040204" pitchFamily="34" charset="0"/>
              </a:rPr>
              <a:t>YarnScheduler</a:t>
            </a:r>
            <a:r>
              <a:rPr lang="en-US" sz="2400" b="1" dirty="0">
                <a:latin typeface="Tahoma" panose="020B0604030504040204" pitchFamily="34" charset="0"/>
                <a:ea typeface="Tahoma" panose="020B0604030504040204" pitchFamily="34" charset="0"/>
                <a:cs typeface="Tahoma" panose="020B0604030504040204" pitchFamily="34" charset="0"/>
              </a:rPr>
              <a:t>: </a:t>
            </a:r>
          </a:p>
          <a:p>
            <a:pPr lvl="1">
              <a:spcBef>
                <a:spcPct val="20000"/>
              </a:spcBef>
              <a:buFont typeface="Arial" panose="020B0604020202020204" pitchFamily="34" charset="0"/>
            </a:pPr>
            <a:endParaRPr lang="en-US" sz="2400" b="1" dirty="0">
              <a:latin typeface="Tahoma" panose="020B0604030504040204" pitchFamily="34" charset="0"/>
              <a:ea typeface="Tahoma" panose="020B0604030504040204" pitchFamily="34" charset="0"/>
              <a:cs typeface="Tahoma" panose="020B0604030504040204" pitchFamily="34" charset="0"/>
            </a:endParaRPr>
          </a:p>
          <a:p>
            <a:pPr lvl="1">
              <a:spcBef>
                <a:spcPct val="20000"/>
              </a:spcBef>
              <a:buFont typeface="Arial" panose="020B0604020202020204" pitchFamily="34" charset="0"/>
            </a:pPr>
            <a:r>
              <a:rPr lang="en-US" sz="2400" dirty="0">
                <a:latin typeface="Tahoma" panose="020B0604030504040204" pitchFamily="34" charset="0"/>
                <a:ea typeface="Tahoma" panose="020B0604030504040204" pitchFamily="34" charset="0"/>
                <a:cs typeface="Tahoma" panose="020B0604030504040204" pitchFamily="34" charset="0"/>
              </a:rPr>
              <a:t>The Scheduler is responsible for allocating resources to the various running applications subject to constraints of capacities, queues etc. It performs its scheduling function based on the resource requirements of the applications such as memory, CPU, disk, network etc. Currently, only memory is supported and support for CPU is close to completion.</a:t>
            </a:r>
          </a:p>
          <a:p>
            <a:endParaRPr lang="en-US" sz="2400" b="1" dirty="0">
              <a:latin typeface="Tahoma" panose="020B0604030504040204" pitchFamily="34" charset="0"/>
              <a:ea typeface="Tahoma" panose="020B0604030504040204" pitchFamily="34" charset="0"/>
              <a:cs typeface="Tahoma" panose="020B0604030504040204" pitchFamily="34" charset="0"/>
            </a:endParaRPr>
          </a:p>
          <a:p>
            <a:endParaRPr lang="en-US" sz="2400"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39318113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dirty="0" smtClean="0">
                <a:latin typeface="Tahoma" panose="020B0604030504040204" pitchFamily="34" charset="0"/>
                <a:ea typeface="Tahoma" panose="020B0604030504040204" pitchFamily="34" charset="0"/>
                <a:cs typeface="Tahoma" panose="020B0604030504040204" pitchFamily="34" charset="0"/>
              </a:rPr>
              <a:t>The core of the </a:t>
            </a:r>
            <a:r>
              <a:rPr lang="en-US" dirty="0" err="1" smtClean="0">
                <a:latin typeface="Tahoma" panose="020B0604030504040204" pitchFamily="34" charset="0"/>
                <a:ea typeface="Tahoma" panose="020B0604030504040204" pitchFamily="34" charset="0"/>
                <a:cs typeface="Tahoma" panose="020B0604030504040204" pitchFamily="34" charset="0"/>
              </a:rPr>
              <a:t>ResourceManager</a:t>
            </a:r>
            <a:r>
              <a:rPr lang="en-US" dirty="0" smtClean="0">
                <a:latin typeface="Tahoma" panose="020B0604030504040204" pitchFamily="34" charset="0"/>
                <a:ea typeface="Tahoma" panose="020B0604030504040204" pitchFamily="34" charset="0"/>
                <a:cs typeface="Tahoma" panose="020B0604030504040204" pitchFamily="34" charset="0"/>
              </a:rPr>
              <a:t> – the scheduler and related components</a:t>
            </a:r>
            <a:endParaRPr lang="en-US" dirty="0"/>
          </a:p>
        </p:txBody>
      </p:sp>
      <p:sp>
        <p:nvSpPr>
          <p:cNvPr id="3" name="Content Placeholder 2"/>
          <p:cNvSpPr>
            <a:spLocks noGrp="1"/>
          </p:cNvSpPr>
          <p:nvPr>
            <p:ph idx="1"/>
          </p:nvPr>
        </p:nvSpPr>
        <p:spPr>
          <a:xfrm>
            <a:off x="457200" y="2057400"/>
            <a:ext cx="8229600" cy="4525963"/>
          </a:xfrm>
        </p:spPr>
        <p:txBody>
          <a:bodyPr>
            <a:normAutofit fontScale="70000" lnSpcReduction="20000"/>
          </a:bodyPr>
          <a:lstStyle/>
          <a:p>
            <a:pPr marL="457200" lvl="1" indent="0">
              <a:buNone/>
            </a:pPr>
            <a:r>
              <a:rPr lang="en-US" sz="3100" b="1" dirty="0" err="1" smtClean="0">
                <a:effectLst/>
                <a:latin typeface="Tahoma" panose="020B0604030504040204" pitchFamily="34" charset="0"/>
                <a:ea typeface="Tahoma" panose="020B0604030504040204" pitchFamily="34" charset="0"/>
                <a:cs typeface="Tahoma" panose="020B0604030504040204" pitchFamily="34" charset="0"/>
              </a:rPr>
              <a:t>ContainerAllocationExpirer</a:t>
            </a:r>
            <a:r>
              <a:rPr lang="en-US" sz="3100" dirty="0" smtClean="0">
                <a:effectLst/>
                <a:latin typeface="Tahoma" panose="020B0604030504040204" pitchFamily="34" charset="0"/>
                <a:ea typeface="Tahoma" panose="020B0604030504040204" pitchFamily="34" charset="0"/>
                <a:cs typeface="Tahoma" panose="020B0604030504040204" pitchFamily="34" charset="0"/>
              </a:rPr>
              <a:t>: </a:t>
            </a:r>
          </a:p>
          <a:p>
            <a:pPr marL="457200" lvl="1" indent="0">
              <a:buNone/>
            </a:pPr>
            <a:endParaRPr lang="en-US" sz="3100" dirty="0" smtClean="0">
              <a:effectLst/>
              <a:latin typeface="Tahoma" panose="020B0604030504040204" pitchFamily="34" charset="0"/>
              <a:ea typeface="Tahoma" panose="020B0604030504040204" pitchFamily="34" charset="0"/>
              <a:cs typeface="Tahoma" panose="020B0604030504040204" pitchFamily="34" charset="0"/>
            </a:endParaRPr>
          </a:p>
          <a:p>
            <a:pPr marL="457200" lvl="1" indent="0">
              <a:buNone/>
            </a:pPr>
            <a:r>
              <a:rPr lang="en-US" sz="3100" dirty="0" smtClean="0">
                <a:effectLst/>
                <a:latin typeface="Tahoma" panose="020B0604030504040204" pitchFamily="34" charset="0"/>
                <a:ea typeface="Tahoma" panose="020B0604030504040204" pitchFamily="34" charset="0"/>
                <a:cs typeface="Tahoma" panose="020B0604030504040204" pitchFamily="34" charset="0"/>
              </a:rPr>
              <a:t>This component is in charge of ensuring that all allocated containers are used by AMs and subsequently launched on the correspond NMs. AMs run as untrusted user code and can potentially hold on to allocations without using them, and as such can cause cluster under-utilization. To address this, </a:t>
            </a:r>
            <a:r>
              <a:rPr lang="en-US" sz="3100" dirty="0" err="1" smtClean="0">
                <a:effectLst/>
                <a:latin typeface="Tahoma" panose="020B0604030504040204" pitchFamily="34" charset="0"/>
                <a:ea typeface="Tahoma" panose="020B0604030504040204" pitchFamily="34" charset="0"/>
                <a:cs typeface="Tahoma" panose="020B0604030504040204" pitchFamily="34" charset="0"/>
              </a:rPr>
              <a:t>ContainerAllocationExpirer</a:t>
            </a:r>
            <a:r>
              <a:rPr lang="en-US" sz="3100" dirty="0" smtClean="0">
                <a:effectLst/>
                <a:latin typeface="Tahoma" panose="020B0604030504040204" pitchFamily="34" charset="0"/>
                <a:ea typeface="Tahoma" panose="020B0604030504040204" pitchFamily="34" charset="0"/>
                <a:cs typeface="Tahoma" panose="020B0604030504040204" pitchFamily="34" charset="0"/>
              </a:rPr>
              <a:t> maintains the list of allocated containers that are still not used on the corresponding NMs. For any container, if the corresponding NM doesn’t report to the RM that the container has started running within a configured interval of time, by default 10 minutes, the container is deemed as dead and is expired by the RM.</a:t>
            </a:r>
          </a:p>
          <a:p>
            <a:endParaRPr lang="en-US" dirty="0" smtClean="0"/>
          </a:p>
          <a:p>
            <a:endParaRPr lang="en-US" dirty="0" smtClean="0"/>
          </a:p>
          <a:p>
            <a:endParaRPr lang="en-US" dirty="0"/>
          </a:p>
        </p:txBody>
      </p:sp>
    </p:spTree>
    <p:extLst>
      <p:ext uri="{BB962C8B-B14F-4D97-AF65-F5344CB8AC3E}">
        <p14:creationId xmlns:p14="http://schemas.microsoft.com/office/powerpoint/2010/main" val="20570755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dirty="0" err="1">
                <a:latin typeface="Tahoma" panose="020B0604030504040204" pitchFamily="34" charset="0"/>
                <a:ea typeface="Tahoma" panose="020B0604030504040204" pitchFamily="34" charset="0"/>
                <a:cs typeface="Tahoma" panose="020B0604030504040204" pitchFamily="34" charset="0"/>
              </a:rPr>
              <a:t>TokenSecretManagers</a:t>
            </a:r>
            <a:r>
              <a:rPr lang="en-US" sz="4000" dirty="0">
                <a:latin typeface="Tahoma" panose="020B0604030504040204" pitchFamily="34" charset="0"/>
                <a:ea typeface="Tahoma" panose="020B0604030504040204" pitchFamily="34" charset="0"/>
                <a:cs typeface="Tahoma" panose="020B0604030504040204" pitchFamily="34" charset="0"/>
              </a:rPr>
              <a:t> (for security)</a:t>
            </a:r>
          </a:p>
        </p:txBody>
      </p:sp>
      <p:sp>
        <p:nvSpPr>
          <p:cNvPr id="3" name="Content Placeholder 2"/>
          <p:cNvSpPr>
            <a:spLocks noGrp="1"/>
          </p:cNvSpPr>
          <p:nvPr>
            <p:ph idx="1"/>
          </p:nvPr>
        </p:nvSpPr>
        <p:spPr>
          <a:xfrm>
            <a:off x="0" y="1600200"/>
            <a:ext cx="4267200" cy="4525963"/>
          </a:xfrm>
        </p:spPr>
        <p:txBody>
          <a:bodyPr>
            <a:noAutofit/>
          </a:bodyPr>
          <a:lstStyle/>
          <a:p>
            <a:pPr lvl="1">
              <a:buFont typeface="Arial" panose="020B0604020202020204" pitchFamily="34" charset="0"/>
              <a:buChar char="•"/>
            </a:pPr>
            <a:r>
              <a:rPr lang="en-US" sz="2200" b="1" dirty="0" err="1">
                <a:latin typeface="Tahoma" panose="020B0604030504040204" pitchFamily="34" charset="0"/>
                <a:ea typeface="Tahoma" panose="020B0604030504040204" pitchFamily="34" charset="0"/>
                <a:cs typeface="Tahoma" panose="020B0604030504040204" pitchFamily="34" charset="0"/>
              </a:rPr>
              <a:t>ResourceManager</a:t>
            </a:r>
            <a:r>
              <a:rPr lang="en-US" sz="2200" dirty="0">
                <a:latin typeface="Tahoma" panose="020B0604030504040204" pitchFamily="34" charset="0"/>
                <a:ea typeface="Tahoma" panose="020B0604030504040204" pitchFamily="34" charset="0"/>
                <a:cs typeface="Tahoma" panose="020B0604030504040204" pitchFamily="34" charset="0"/>
              </a:rPr>
              <a:t> has a collection of </a:t>
            </a:r>
            <a:r>
              <a:rPr lang="en-US" sz="2200" b="1" dirty="0" err="1">
                <a:latin typeface="Tahoma" panose="020B0604030504040204" pitchFamily="34" charset="0"/>
                <a:ea typeface="Tahoma" panose="020B0604030504040204" pitchFamily="34" charset="0"/>
                <a:cs typeface="Tahoma" panose="020B0604030504040204" pitchFamily="34" charset="0"/>
              </a:rPr>
              <a:t>SecretManagers</a:t>
            </a:r>
            <a:r>
              <a:rPr lang="en-US" sz="2200" b="1" dirty="0">
                <a:latin typeface="Tahoma" panose="020B0604030504040204" pitchFamily="34" charset="0"/>
                <a:ea typeface="Tahoma" panose="020B0604030504040204" pitchFamily="34" charset="0"/>
                <a:cs typeface="Tahoma" panose="020B0604030504040204" pitchFamily="34" charset="0"/>
              </a:rPr>
              <a:t> </a:t>
            </a:r>
            <a:r>
              <a:rPr lang="en-US" sz="2200" dirty="0">
                <a:latin typeface="Tahoma" panose="020B0604030504040204" pitchFamily="34" charset="0"/>
                <a:ea typeface="Tahoma" panose="020B0604030504040204" pitchFamily="34" charset="0"/>
                <a:cs typeface="Tahoma" panose="020B0604030504040204" pitchFamily="34" charset="0"/>
              </a:rPr>
              <a:t>which are charged with managing tokens, secret-keys that are used to authenticate/authorize requests on various RPC interfaces. </a:t>
            </a:r>
            <a:endParaRPr lang="en-US" sz="2200" dirty="0" smtClean="0">
              <a:latin typeface="Tahoma" panose="020B0604030504040204" pitchFamily="34" charset="0"/>
              <a:ea typeface="Tahoma" panose="020B0604030504040204" pitchFamily="34" charset="0"/>
              <a:cs typeface="Tahoma" panose="020B0604030504040204" pitchFamily="34" charset="0"/>
            </a:endParaRPr>
          </a:p>
          <a:p>
            <a:pPr lvl="1">
              <a:buFont typeface="Arial" panose="020B0604020202020204" pitchFamily="34" charset="0"/>
              <a:buChar char="•"/>
            </a:pPr>
            <a:r>
              <a:rPr lang="en-US" sz="2200" dirty="0" smtClean="0">
                <a:latin typeface="Tahoma" panose="020B0604030504040204" pitchFamily="34" charset="0"/>
                <a:ea typeface="Tahoma" panose="020B0604030504040204" pitchFamily="34" charset="0"/>
                <a:cs typeface="Tahoma" panose="020B0604030504040204" pitchFamily="34" charset="0"/>
              </a:rPr>
              <a:t>A </a:t>
            </a:r>
            <a:r>
              <a:rPr lang="en-US" sz="2200" dirty="0">
                <a:latin typeface="Tahoma" panose="020B0604030504040204" pitchFamily="34" charset="0"/>
                <a:ea typeface="Tahoma" panose="020B0604030504040204" pitchFamily="34" charset="0"/>
                <a:cs typeface="Tahoma" panose="020B0604030504040204" pitchFamily="34" charset="0"/>
              </a:rPr>
              <a:t>future post on YARN security will cover a more detailed descriptions of the tokens, secret-keys and the secret-managers but a brief summary follows:</a:t>
            </a:r>
          </a:p>
        </p:txBody>
      </p:sp>
      <p:sp>
        <p:nvSpPr>
          <p:cNvPr id="4" name="TextBox 3"/>
          <p:cNvSpPr txBox="1"/>
          <p:nvPr/>
        </p:nvSpPr>
        <p:spPr>
          <a:xfrm>
            <a:off x="4038600" y="1981199"/>
            <a:ext cx="4953000" cy="212365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342900" indent="-342900">
              <a:buFont typeface="Arial" panose="020B0604020202020204" pitchFamily="34" charset="0"/>
              <a:buChar char="•"/>
            </a:pPr>
            <a:r>
              <a:rPr lang="en-US" sz="2200" dirty="0" err="1" smtClean="0">
                <a:latin typeface="Tahoma" panose="020B0604030504040204" pitchFamily="34" charset="0"/>
                <a:ea typeface="Tahoma" panose="020B0604030504040204" pitchFamily="34" charset="0"/>
                <a:cs typeface="Tahoma" panose="020B0604030504040204" pitchFamily="34" charset="0"/>
              </a:rPr>
              <a:t>ApplicationTokenSecretManager</a:t>
            </a:r>
            <a:endParaRPr lang="en-US" sz="2200" dirty="0" smtClean="0">
              <a:latin typeface="Tahoma" panose="020B0604030504040204" pitchFamily="34" charset="0"/>
              <a:ea typeface="Tahoma" panose="020B0604030504040204" pitchFamily="34" charset="0"/>
              <a:cs typeface="Tahoma" panose="020B0604030504040204" pitchFamily="34" charset="0"/>
            </a:endParaRPr>
          </a:p>
          <a:p>
            <a:pPr marL="342900" indent="-342900">
              <a:buFont typeface="Arial" panose="020B0604020202020204" pitchFamily="34" charset="0"/>
              <a:buChar char="•"/>
            </a:pPr>
            <a:endParaRPr lang="en-US" sz="2200"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Arial" panose="020B0604020202020204" pitchFamily="34" charset="0"/>
              <a:buChar char="•"/>
            </a:pPr>
            <a:r>
              <a:rPr lang="en-US" sz="2200" dirty="0" err="1" smtClean="0">
                <a:latin typeface="Tahoma" panose="020B0604030504040204" pitchFamily="34" charset="0"/>
                <a:ea typeface="Tahoma" panose="020B0604030504040204" pitchFamily="34" charset="0"/>
                <a:cs typeface="Tahoma" panose="020B0604030504040204" pitchFamily="34" charset="0"/>
              </a:rPr>
              <a:t>ContainerTokenSecretManager</a:t>
            </a:r>
            <a:endParaRPr lang="en-US" sz="2200" dirty="0" smtClean="0">
              <a:latin typeface="Tahoma" panose="020B0604030504040204" pitchFamily="34" charset="0"/>
              <a:ea typeface="Tahoma" panose="020B0604030504040204" pitchFamily="34" charset="0"/>
              <a:cs typeface="Tahoma" panose="020B0604030504040204" pitchFamily="34" charset="0"/>
            </a:endParaRPr>
          </a:p>
          <a:p>
            <a:pPr marL="342900" indent="-342900">
              <a:buFont typeface="Arial" panose="020B0604020202020204" pitchFamily="34" charset="0"/>
              <a:buChar char="•"/>
            </a:pPr>
            <a:endParaRPr lang="en-US" sz="2200"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Arial" panose="020B0604020202020204" pitchFamily="34" charset="0"/>
              <a:buChar char="•"/>
            </a:pPr>
            <a:r>
              <a:rPr lang="en-US" sz="2200" dirty="0" err="1" smtClean="0">
                <a:latin typeface="Tahoma" panose="020B0604030504040204" pitchFamily="34" charset="0"/>
                <a:ea typeface="Tahoma" panose="020B0604030504040204" pitchFamily="34" charset="0"/>
                <a:cs typeface="Tahoma" panose="020B0604030504040204" pitchFamily="34" charset="0"/>
              </a:rPr>
              <a:t>RMDelegationTokenSecretManager</a:t>
            </a:r>
            <a:endParaRPr lang="en-US" sz="2200" dirty="0">
              <a:latin typeface="Tahoma" panose="020B0604030504040204" pitchFamily="34" charset="0"/>
              <a:ea typeface="Tahoma" panose="020B0604030504040204" pitchFamily="34" charset="0"/>
              <a:cs typeface="Tahoma" panose="020B0604030504040204" pitchFamily="34" charset="0"/>
            </a:endParaRPr>
          </a:p>
          <a:p>
            <a:pPr marL="342900" indent="-342900">
              <a:buFont typeface="Arial" panose="020B0604020202020204" pitchFamily="34" charset="0"/>
              <a:buChar char="•"/>
            </a:pPr>
            <a:endParaRPr lang="en-US" sz="22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8477673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dirty="0" err="1">
                <a:latin typeface="Tahoma" panose="020B0604030504040204" pitchFamily="34" charset="0"/>
                <a:ea typeface="Tahoma" panose="020B0604030504040204" pitchFamily="34" charset="0"/>
                <a:cs typeface="Tahoma" panose="020B0604030504040204" pitchFamily="34" charset="0"/>
              </a:rPr>
              <a:t>DelegationTokenRenewer</a:t>
            </a:r>
            <a:r>
              <a:rPr lang="en-US" sz="4000" dirty="0">
                <a:latin typeface="Tahoma" panose="020B0604030504040204" pitchFamily="34" charset="0"/>
                <a:ea typeface="Tahoma" panose="020B0604030504040204" pitchFamily="34" charset="0"/>
                <a:cs typeface="Tahoma" panose="020B0604030504040204" pitchFamily="34" charset="0"/>
              </a:rPr>
              <a:t>:</a:t>
            </a:r>
          </a:p>
        </p:txBody>
      </p:sp>
      <p:sp>
        <p:nvSpPr>
          <p:cNvPr id="3" name="Content Placeholder 2"/>
          <p:cNvSpPr>
            <a:spLocks noGrp="1"/>
          </p:cNvSpPr>
          <p:nvPr>
            <p:ph idx="1"/>
          </p:nvPr>
        </p:nvSpPr>
        <p:spPr/>
        <p:txBody>
          <a:bodyPr>
            <a:normAutofit/>
          </a:bodyPr>
          <a:lstStyle/>
          <a:p>
            <a:r>
              <a:rPr lang="en-US" sz="2400" dirty="0" smtClean="0">
                <a:latin typeface="Tahoma" panose="020B0604030504040204" pitchFamily="34" charset="0"/>
                <a:ea typeface="Tahoma" panose="020B0604030504040204" pitchFamily="34" charset="0"/>
                <a:cs typeface="Tahoma" panose="020B0604030504040204" pitchFamily="34" charset="0"/>
              </a:rPr>
              <a:t>In secure mode, RM is Kerberos authenticated and so provides the service of renewing file-system tokens on behalf of the applications. This component renews tokens of submitted applications as long as the application runs and till the tokens can no longer be renewed.</a:t>
            </a:r>
            <a:endParaRPr lang="en-US" sz="24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66119686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Node Manager</a:t>
            </a:r>
            <a:endParaRPr lang="en-US" dirty="0"/>
          </a:p>
        </p:txBody>
      </p:sp>
      <p:pic>
        <p:nvPicPr>
          <p:cNvPr id="11266" name="Picture 2" descr="C:\Users\rohit.kumar.sureka\Desktop\Node-Manager-Diagra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447800"/>
            <a:ext cx="8534400" cy="53748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643072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err="1" smtClean="0"/>
              <a:t>NodeManager</a:t>
            </a:r>
            <a:r>
              <a:rPr lang="en-US" dirty="0" smtClean="0"/>
              <a:t> Components </a:t>
            </a:r>
            <a:endParaRPr lang="en-US" dirty="0"/>
          </a:p>
        </p:txBody>
      </p:sp>
      <p:sp>
        <p:nvSpPr>
          <p:cNvPr id="3" name="Content Placeholder 2"/>
          <p:cNvSpPr>
            <a:spLocks noGrp="1"/>
          </p:cNvSpPr>
          <p:nvPr>
            <p:ph idx="1"/>
          </p:nvPr>
        </p:nvSpPr>
        <p:spPr>
          <a:xfrm>
            <a:off x="457200" y="1600200"/>
            <a:ext cx="8077200" cy="4525963"/>
          </a:xfrm>
        </p:spPr>
        <p:txBody>
          <a:bodyPr>
            <a:normAutofit fontScale="47500" lnSpcReduction="20000"/>
          </a:bodyPr>
          <a:lstStyle/>
          <a:p>
            <a:r>
              <a:rPr lang="en-US" sz="2900" b="1" dirty="0" err="1" smtClean="0">
                <a:latin typeface="Tahoma" panose="020B0604030504040204" pitchFamily="34" charset="0"/>
                <a:ea typeface="Tahoma" panose="020B0604030504040204" pitchFamily="34" charset="0"/>
                <a:cs typeface="Tahoma" panose="020B0604030504040204" pitchFamily="34" charset="0"/>
              </a:rPr>
              <a:t>NodeStatusUpdater</a:t>
            </a:r>
            <a:endParaRPr lang="en-US" sz="2900" b="1" dirty="0" smtClean="0">
              <a:latin typeface="Tahoma" panose="020B0604030504040204" pitchFamily="34" charset="0"/>
              <a:ea typeface="Tahoma" panose="020B0604030504040204" pitchFamily="34" charset="0"/>
              <a:cs typeface="Tahoma" panose="020B0604030504040204" pitchFamily="34" charset="0"/>
            </a:endParaRPr>
          </a:p>
          <a:p>
            <a:endParaRPr lang="en-US" sz="2900" dirty="0">
              <a:latin typeface="Tahoma" panose="020B0604030504040204" pitchFamily="34" charset="0"/>
              <a:ea typeface="Tahoma" panose="020B0604030504040204" pitchFamily="34" charset="0"/>
              <a:cs typeface="Tahoma" panose="020B0604030504040204" pitchFamily="34" charset="0"/>
            </a:endParaRPr>
          </a:p>
          <a:p>
            <a:r>
              <a:rPr lang="en-US" sz="2900" b="1" dirty="0" smtClean="0">
                <a:latin typeface="Tahoma" panose="020B0604030504040204" pitchFamily="34" charset="0"/>
                <a:ea typeface="Tahoma" panose="020B0604030504040204" pitchFamily="34" charset="0"/>
                <a:cs typeface="Tahoma" panose="020B0604030504040204" pitchFamily="34" charset="0"/>
              </a:rPr>
              <a:t>ContainerManager</a:t>
            </a:r>
          </a:p>
          <a:p>
            <a:pPr lvl="2"/>
            <a:r>
              <a:rPr lang="en-US" sz="2900" dirty="0" smtClean="0">
                <a:effectLst/>
                <a:latin typeface="Tahoma" panose="020B0604030504040204" pitchFamily="34" charset="0"/>
                <a:ea typeface="Tahoma" panose="020B0604030504040204" pitchFamily="34" charset="0"/>
                <a:cs typeface="Tahoma" panose="020B0604030504040204" pitchFamily="34" charset="0"/>
              </a:rPr>
              <a:t>RPC server</a:t>
            </a: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ResourceLocalizationService</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ContainersLauncher</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AuxServices</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ContainersMonitor</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LogHandler</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marL="914400" lvl="2" indent="0">
              <a:buNone/>
            </a:pP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r>
              <a:rPr lang="en-US" sz="2900" b="1" dirty="0" err="1" smtClean="0">
                <a:latin typeface="Tahoma" panose="020B0604030504040204" pitchFamily="34" charset="0"/>
                <a:ea typeface="Tahoma" panose="020B0604030504040204" pitchFamily="34" charset="0"/>
                <a:cs typeface="Tahoma" panose="020B0604030504040204" pitchFamily="34" charset="0"/>
              </a:rPr>
              <a:t>ContainerExecutor</a:t>
            </a:r>
            <a:endParaRPr lang="en-US" sz="2900" b="1" dirty="0" smtClean="0">
              <a:latin typeface="Tahoma" panose="020B0604030504040204" pitchFamily="34" charset="0"/>
              <a:ea typeface="Tahoma" panose="020B0604030504040204" pitchFamily="34" charset="0"/>
              <a:cs typeface="Tahoma" panose="020B0604030504040204" pitchFamily="34" charset="0"/>
            </a:endParaRPr>
          </a:p>
          <a:p>
            <a:endParaRPr lang="en-US" sz="2900" dirty="0" smtClean="0">
              <a:latin typeface="Tahoma" panose="020B0604030504040204" pitchFamily="34" charset="0"/>
              <a:ea typeface="Tahoma" panose="020B0604030504040204" pitchFamily="34" charset="0"/>
              <a:cs typeface="Tahoma" panose="020B0604030504040204" pitchFamily="34" charset="0"/>
            </a:endParaRPr>
          </a:p>
          <a:p>
            <a:r>
              <a:rPr lang="en-US" sz="2900" b="1" dirty="0" err="1" smtClean="0">
                <a:latin typeface="Tahoma" panose="020B0604030504040204" pitchFamily="34" charset="0"/>
                <a:ea typeface="Tahoma" panose="020B0604030504040204" pitchFamily="34" charset="0"/>
                <a:cs typeface="Tahoma" panose="020B0604030504040204" pitchFamily="34" charset="0"/>
              </a:rPr>
              <a:t>NodeHealthCheckerService</a:t>
            </a:r>
            <a:endParaRPr lang="en-US" sz="2900" b="1" dirty="0" smtClean="0">
              <a:latin typeface="Tahoma" panose="020B0604030504040204" pitchFamily="34" charset="0"/>
              <a:ea typeface="Tahoma" panose="020B0604030504040204" pitchFamily="34" charset="0"/>
              <a:cs typeface="Tahoma" panose="020B0604030504040204" pitchFamily="34" charset="0"/>
            </a:endParaRPr>
          </a:p>
          <a:p>
            <a:endParaRPr lang="en-US" sz="2900" dirty="0" smtClean="0">
              <a:latin typeface="Tahoma" panose="020B0604030504040204" pitchFamily="34" charset="0"/>
              <a:ea typeface="Tahoma" panose="020B0604030504040204" pitchFamily="34" charset="0"/>
              <a:cs typeface="Tahoma" panose="020B0604030504040204" pitchFamily="34" charset="0"/>
            </a:endParaRPr>
          </a:p>
          <a:p>
            <a:r>
              <a:rPr lang="en-US" sz="2900" b="1" dirty="0" smtClean="0">
                <a:latin typeface="Tahoma" panose="020B0604030504040204" pitchFamily="34" charset="0"/>
                <a:ea typeface="Tahoma" panose="020B0604030504040204" pitchFamily="34" charset="0"/>
                <a:cs typeface="Tahoma" panose="020B0604030504040204" pitchFamily="34" charset="0"/>
              </a:rPr>
              <a:t>Security</a:t>
            </a: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ApplicationACLsManager</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ContainerTokenSecretManager</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lvl="2"/>
            <a:endParaRPr lang="en-US" sz="2900" dirty="0" smtClean="0">
              <a:latin typeface="Tahoma" panose="020B0604030504040204" pitchFamily="34" charset="0"/>
              <a:ea typeface="Tahoma" panose="020B0604030504040204" pitchFamily="34" charset="0"/>
              <a:cs typeface="Tahoma" panose="020B0604030504040204" pitchFamily="34" charset="0"/>
            </a:endParaRPr>
          </a:p>
          <a:p>
            <a:r>
              <a:rPr lang="en-US" sz="2900" b="1" dirty="0" err="1" smtClean="0">
                <a:latin typeface="Tahoma" panose="020B0604030504040204" pitchFamily="34" charset="0"/>
                <a:ea typeface="Tahoma" panose="020B0604030504040204" pitchFamily="34" charset="0"/>
                <a:cs typeface="Tahoma" panose="020B0604030504040204" pitchFamily="34" charset="0"/>
              </a:rPr>
              <a:t>WebServer</a:t>
            </a:r>
            <a:endParaRPr lang="en-US" sz="2900" b="1" dirty="0" smtClean="0">
              <a:effectLst/>
              <a:latin typeface="Tahoma" panose="020B0604030504040204" pitchFamily="34" charset="0"/>
              <a:ea typeface="Tahoma" panose="020B0604030504040204" pitchFamily="34" charset="0"/>
              <a:cs typeface="Tahoma" panose="020B0604030504040204" pitchFamily="34" charset="0"/>
            </a:endParaRPr>
          </a:p>
          <a:p>
            <a:endParaRPr lang="en-US" b="1" dirty="0"/>
          </a:p>
          <a:p>
            <a:endParaRPr lang="en-US" b="1" dirty="0" smtClean="0"/>
          </a:p>
          <a:p>
            <a:endParaRPr lang="en-US" dirty="0"/>
          </a:p>
        </p:txBody>
      </p:sp>
    </p:spTree>
    <p:extLst>
      <p:ext uri="{BB962C8B-B14F-4D97-AF65-F5344CB8AC3E}">
        <p14:creationId xmlns:p14="http://schemas.microsoft.com/office/powerpoint/2010/main" val="174898035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err="1"/>
              <a:t>NodeStatusUpdater</a:t>
            </a:r>
            <a:endParaRPr lang="en-US" dirty="0"/>
          </a:p>
        </p:txBody>
      </p:sp>
      <p:sp>
        <p:nvSpPr>
          <p:cNvPr id="3" name="Content Placeholder 2"/>
          <p:cNvSpPr>
            <a:spLocks noGrp="1"/>
          </p:cNvSpPr>
          <p:nvPr>
            <p:ph idx="1"/>
          </p:nvPr>
        </p:nvSpPr>
        <p:spPr/>
        <p:txBody>
          <a:bodyPr>
            <a:normAutofit/>
          </a:bodyPr>
          <a:lstStyle/>
          <a:p>
            <a:r>
              <a:rPr lang="en-US" sz="2600" dirty="0" smtClean="0">
                <a:latin typeface="Tahoma" panose="020B0604030504040204" pitchFamily="34" charset="0"/>
                <a:ea typeface="Tahoma" panose="020B0604030504040204" pitchFamily="34" charset="0"/>
                <a:cs typeface="Tahoma" panose="020B0604030504040204" pitchFamily="34" charset="0"/>
              </a:rPr>
              <a:t>On startup, this component registers with the RM and sends information about the resources available on the nodes. Subsequent NM-RM communication is to provide updates on container statuses – new containers running on the node, completed containers, etc.</a:t>
            </a:r>
          </a:p>
          <a:p>
            <a:r>
              <a:rPr lang="en-US" sz="2600" dirty="0" smtClean="0">
                <a:latin typeface="Tahoma" panose="020B0604030504040204" pitchFamily="34" charset="0"/>
                <a:ea typeface="Tahoma" panose="020B0604030504040204" pitchFamily="34" charset="0"/>
                <a:cs typeface="Tahoma" panose="020B0604030504040204" pitchFamily="34" charset="0"/>
              </a:rPr>
              <a:t>In addition the RM may signal the </a:t>
            </a:r>
            <a:r>
              <a:rPr lang="en-US" sz="2600" dirty="0" err="1" smtClean="0">
                <a:latin typeface="Tahoma" panose="020B0604030504040204" pitchFamily="34" charset="0"/>
                <a:ea typeface="Tahoma" panose="020B0604030504040204" pitchFamily="34" charset="0"/>
                <a:cs typeface="Tahoma" panose="020B0604030504040204" pitchFamily="34" charset="0"/>
              </a:rPr>
              <a:t>NodeStatusUpdater</a:t>
            </a:r>
            <a:r>
              <a:rPr lang="en-US" sz="2600" dirty="0" smtClean="0">
                <a:latin typeface="Tahoma" panose="020B0604030504040204" pitchFamily="34" charset="0"/>
                <a:ea typeface="Tahoma" panose="020B0604030504040204" pitchFamily="34" charset="0"/>
                <a:cs typeface="Tahoma" panose="020B0604030504040204" pitchFamily="34" charset="0"/>
              </a:rPr>
              <a:t> to potentially kill already running containers.</a:t>
            </a:r>
          </a:p>
          <a:p>
            <a:endParaRPr lang="en-US" dirty="0"/>
          </a:p>
        </p:txBody>
      </p:sp>
    </p:spTree>
    <p:extLst>
      <p:ext uri="{BB962C8B-B14F-4D97-AF65-F5344CB8AC3E}">
        <p14:creationId xmlns:p14="http://schemas.microsoft.com/office/powerpoint/2010/main" val="376108747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t>ContainerManager</a:t>
            </a:r>
          </a:p>
        </p:txBody>
      </p:sp>
      <p:sp>
        <p:nvSpPr>
          <p:cNvPr id="3" name="Content Placeholder 2"/>
          <p:cNvSpPr>
            <a:spLocks noGrp="1"/>
          </p:cNvSpPr>
          <p:nvPr>
            <p:ph idx="1"/>
          </p:nvPr>
        </p:nvSpPr>
        <p:spPr/>
        <p:txBody>
          <a:bodyPr>
            <a:normAutofit fontScale="92500" lnSpcReduction="20000"/>
          </a:bodyPr>
          <a:lstStyle/>
          <a:p>
            <a:r>
              <a:rPr lang="en-US" dirty="0" smtClean="0"/>
              <a:t>This is the core of the </a:t>
            </a:r>
            <a:r>
              <a:rPr lang="en-US" dirty="0" err="1" smtClean="0"/>
              <a:t>NodeManager</a:t>
            </a:r>
            <a:r>
              <a:rPr lang="en-US" dirty="0" smtClean="0"/>
              <a:t>. It is composed of the following sub-components, each of which performs a subset of the functionality that is needed to manage containers running on the node.</a:t>
            </a:r>
          </a:p>
          <a:p>
            <a:pPr lvl="2"/>
            <a:r>
              <a:rPr lang="en-US" sz="2900" dirty="0" smtClean="0">
                <a:effectLst/>
                <a:latin typeface="Tahoma" panose="020B0604030504040204" pitchFamily="34" charset="0"/>
                <a:ea typeface="Tahoma" panose="020B0604030504040204" pitchFamily="34" charset="0"/>
                <a:cs typeface="Tahoma" panose="020B0604030504040204" pitchFamily="34" charset="0"/>
              </a:rPr>
              <a:t>RPC server</a:t>
            </a: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ResourceLocalizationService</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ContainersLauncher</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AuxServices</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ContainersMonitor</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pPr lvl="2"/>
            <a:r>
              <a:rPr lang="en-US" sz="2900" dirty="0" err="1" smtClean="0">
                <a:effectLst/>
                <a:latin typeface="Tahoma" panose="020B0604030504040204" pitchFamily="34" charset="0"/>
                <a:ea typeface="Tahoma" panose="020B0604030504040204" pitchFamily="34" charset="0"/>
                <a:cs typeface="Tahoma" panose="020B0604030504040204" pitchFamily="34" charset="0"/>
              </a:rPr>
              <a:t>LogHandler</a:t>
            </a:r>
            <a:endParaRPr lang="en-US" sz="2900" dirty="0" smtClean="0">
              <a:effectLst/>
              <a:latin typeface="Tahoma" panose="020B0604030504040204" pitchFamily="34" charset="0"/>
              <a:ea typeface="Tahoma" panose="020B0604030504040204" pitchFamily="34" charset="0"/>
              <a:cs typeface="Tahoma" panose="020B0604030504040204" pitchFamily="34" charset="0"/>
            </a:endParaRPr>
          </a:p>
          <a:p>
            <a:endParaRPr lang="en-US" dirty="0"/>
          </a:p>
        </p:txBody>
      </p:sp>
    </p:spTree>
    <p:extLst>
      <p:ext uri="{BB962C8B-B14F-4D97-AF65-F5344CB8AC3E}">
        <p14:creationId xmlns:p14="http://schemas.microsoft.com/office/powerpoint/2010/main" val="27268129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4800600" cy="1143000"/>
          </a:xfrm>
        </p:spPr>
        <p:txBody>
          <a:bodyPr>
            <a:normAutofit/>
          </a:bodyPr>
          <a:lstStyle/>
          <a:p>
            <a:pPr algn="l"/>
            <a:r>
              <a:rPr lang="en-US" dirty="0" err="1" smtClean="0"/>
              <a:t>ContainerExecutor</a:t>
            </a:r>
            <a:endParaRPr lang="en-US" dirty="0"/>
          </a:p>
        </p:txBody>
      </p:sp>
      <p:sp>
        <p:nvSpPr>
          <p:cNvPr id="3" name="Content Placeholder 2"/>
          <p:cNvSpPr>
            <a:spLocks noGrp="1"/>
          </p:cNvSpPr>
          <p:nvPr>
            <p:ph idx="1"/>
          </p:nvPr>
        </p:nvSpPr>
        <p:spPr>
          <a:xfrm>
            <a:off x="152400" y="1409701"/>
            <a:ext cx="8534400" cy="2209799"/>
          </a:xfrm>
        </p:spPr>
        <p:txBody>
          <a:bodyPr>
            <a:normAutofit/>
          </a:bodyPr>
          <a:lstStyle/>
          <a:p>
            <a:pPr marL="0" indent="0">
              <a:buNone/>
            </a:pPr>
            <a:r>
              <a:rPr lang="en-US" sz="2400" dirty="0">
                <a:latin typeface="Tahoma" panose="020B0604030504040204" pitchFamily="34" charset="0"/>
                <a:ea typeface="Tahoma" panose="020B0604030504040204" pitchFamily="34" charset="0"/>
                <a:cs typeface="Tahoma" panose="020B0604030504040204" pitchFamily="34" charset="0"/>
              </a:rPr>
              <a:t>Interacts with the underlying operating system to securely place files and directories needed by containers and subsequently to launch and clean up processes corresponding to containers in a secure manner.</a:t>
            </a:r>
          </a:p>
        </p:txBody>
      </p:sp>
      <p:sp>
        <p:nvSpPr>
          <p:cNvPr id="4" name="Title 1"/>
          <p:cNvSpPr txBox="1">
            <a:spLocks/>
          </p:cNvSpPr>
          <p:nvPr/>
        </p:nvSpPr>
        <p:spPr>
          <a:xfrm>
            <a:off x="304800" y="3033486"/>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err="1" smtClean="0"/>
              <a:t>NodeHealthCheckerService</a:t>
            </a:r>
            <a:endParaRPr lang="en-US" dirty="0"/>
          </a:p>
        </p:txBody>
      </p:sp>
      <p:sp>
        <p:nvSpPr>
          <p:cNvPr id="5" name="Content Placeholder 2"/>
          <p:cNvSpPr txBox="1">
            <a:spLocks/>
          </p:cNvSpPr>
          <p:nvPr/>
        </p:nvSpPr>
        <p:spPr>
          <a:xfrm>
            <a:off x="36286" y="3886199"/>
            <a:ext cx="8229600" cy="220979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endParaRPr lang="en-US" sz="2400" dirty="0" smtClean="0">
              <a:latin typeface="Tahoma" panose="020B0604030504040204" pitchFamily="34" charset="0"/>
              <a:ea typeface="Tahoma" panose="020B0604030504040204" pitchFamily="34" charset="0"/>
              <a:cs typeface="Tahoma" panose="020B0604030504040204" pitchFamily="34" charset="0"/>
            </a:endParaRPr>
          </a:p>
          <a:p>
            <a:pPr marL="0" indent="0">
              <a:buNone/>
            </a:pPr>
            <a:r>
              <a:rPr lang="en-US" sz="2400" dirty="0" smtClean="0">
                <a:latin typeface="Tahoma" panose="020B0604030504040204" pitchFamily="34" charset="0"/>
                <a:ea typeface="Tahoma" panose="020B0604030504040204" pitchFamily="34" charset="0"/>
                <a:cs typeface="Tahoma" panose="020B0604030504040204" pitchFamily="34" charset="0"/>
              </a:rPr>
              <a:t>Provides </a:t>
            </a:r>
            <a:r>
              <a:rPr lang="en-US" sz="2400" dirty="0">
                <a:latin typeface="Tahoma" panose="020B0604030504040204" pitchFamily="34" charset="0"/>
                <a:ea typeface="Tahoma" panose="020B0604030504040204" pitchFamily="34" charset="0"/>
                <a:cs typeface="Tahoma" panose="020B0604030504040204" pitchFamily="34" charset="0"/>
              </a:rPr>
              <a:t>functionality of checking the health of the node by running a configured script frequently. It also monitors the health of the disks specifically by creating temporary files on the disks every so often. Any changes in the health of the system are notified to </a:t>
            </a:r>
            <a:r>
              <a:rPr lang="en-US" sz="2400" dirty="0" err="1">
                <a:latin typeface="Tahoma" panose="020B0604030504040204" pitchFamily="34" charset="0"/>
                <a:ea typeface="Tahoma" panose="020B0604030504040204" pitchFamily="34" charset="0"/>
                <a:cs typeface="Tahoma" panose="020B0604030504040204" pitchFamily="34" charset="0"/>
              </a:rPr>
              <a:t>NodeStatusUpdater</a:t>
            </a:r>
            <a:r>
              <a:rPr lang="en-US" sz="2400" dirty="0">
                <a:latin typeface="Tahoma" panose="020B0604030504040204" pitchFamily="34" charset="0"/>
                <a:ea typeface="Tahoma" panose="020B0604030504040204" pitchFamily="34" charset="0"/>
                <a:cs typeface="Tahoma" panose="020B0604030504040204" pitchFamily="34" charset="0"/>
              </a:rPr>
              <a:t> (described above) which in turn passes on the information to the RM.</a:t>
            </a:r>
          </a:p>
        </p:txBody>
      </p:sp>
    </p:spTree>
    <p:extLst>
      <p:ext uri="{BB962C8B-B14F-4D97-AF65-F5344CB8AC3E}">
        <p14:creationId xmlns:p14="http://schemas.microsoft.com/office/powerpoint/2010/main" val="64921779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t>Security</a:t>
            </a:r>
          </a:p>
        </p:txBody>
      </p:sp>
      <p:sp>
        <p:nvSpPr>
          <p:cNvPr id="3" name="Content Placeholder 2"/>
          <p:cNvSpPr>
            <a:spLocks noGrp="1"/>
          </p:cNvSpPr>
          <p:nvPr>
            <p:ph idx="1"/>
          </p:nvPr>
        </p:nvSpPr>
        <p:spPr>
          <a:xfrm>
            <a:off x="0" y="1524000"/>
            <a:ext cx="5257800" cy="4525963"/>
          </a:xfrm>
        </p:spPr>
        <p:txBody>
          <a:bodyPr>
            <a:normAutofit/>
          </a:bodyPr>
          <a:lstStyle/>
          <a:p>
            <a:pPr marL="914400" lvl="2" indent="0">
              <a:lnSpc>
                <a:spcPct val="90000"/>
              </a:lnSpc>
              <a:buNone/>
            </a:pPr>
            <a:r>
              <a:rPr lang="en-US" b="1" dirty="0" err="1" smtClean="0">
                <a:latin typeface="Tahoma" panose="020B0604030504040204" pitchFamily="34" charset="0"/>
                <a:ea typeface="Tahoma" panose="020B0604030504040204" pitchFamily="34" charset="0"/>
                <a:cs typeface="Tahoma" panose="020B0604030504040204" pitchFamily="34" charset="0"/>
              </a:rPr>
              <a:t>ApplicationACLsManager</a:t>
            </a:r>
            <a:r>
              <a:rPr lang="en-US" b="1" dirty="0" smtClean="0">
                <a:latin typeface="Tahoma" panose="020B0604030504040204" pitchFamily="34" charset="0"/>
                <a:ea typeface="Tahoma" panose="020B0604030504040204" pitchFamily="34" charset="0"/>
                <a:cs typeface="Tahoma" panose="020B0604030504040204" pitchFamily="34" charset="0"/>
              </a:rPr>
              <a:t> :</a:t>
            </a:r>
          </a:p>
          <a:p>
            <a:pPr marL="914400" lvl="2" indent="0">
              <a:lnSpc>
                <a:spcPct val="90000"/>
              </a:lnSpc>
              <a:buNone/>
            </a:pPr>
            <a:endParaRPr lang="en-US" b="1" dirty="0">
              <a:latin typeface="Tahoma" panose="020B0604030504040204" pitchFamily="34" charset="0"/>
              <a:ea typeface="Tahoma" panose="020B0604030504040204" pitchFamily="34" charset="0"/>
              <a:cs typeface="Tahoma" panose="020B0604030504040204" pitchFamily="34" charset="0"/>
            </a:endParaRPr>
          </a:p>
          <a:p>
            <a:pPr marL="914400" lvl="2" indent="0">
              <a:lnSpc>
                <a:spcPct val="90000"/>
              </a:lnSpc>
              <a:buNone/>
            </a:pPr>
            <a:r>
              <a:rPr lang="en-US" dirty="0" smtClean="0">
                <a:latin typeface="Tahoma" panose="020B0604030504040204" pitchFamily="34" charset="0"/>
                <a:ea typeface="Tahoma" panose="020B0604030504040204" pitchFamily="34" charset="0"/>
                <a:cs typeface="Tahoma" panose="020B0604030504040204" pitchFamily="34" charset="0"/>
              </a:rPr>
              <a:t>NM </a:t>
            </a:r>
            <a:r>
              <a:rPr lang="en-US" dirty="0">
                <a:latin typeface="Tahoma" panose="020B0604030504040204" pitchFamily="34" charset="0"/>
                <a:ea typeface="Tahoma" panose="020B0604030504040204" pitchFamily="34" charset="0"/>
                <a:cs typeface="Tahoma" panose="020B0604030504040204" pitchFamily="34" charset="0"/>
              </a:rPr>
              <a:t>needs to gate the user facing APIs like container-logs’ display on the web-UI to be accessible only to authorized users. This component maintains the ACLs lists per application and enforces them whenever such a request is received</a:t>
            </a:r>
            <a:r>
              <a:rPr lang="en-US" dirty="0" smtClean="0">
                <a:latin typeface="Tahoma" panose="020B0604030504040204" pitchFamily="34" charset="0"/>
                <a:ea typeface="Tahoma" panose="020B0604030504040204" pitchFamily="34" charset="0"/>
                <a:cs typeface="Tahoma" panose="020B0604030504040204" pitchFamily="34" charset="0"/>
              </a:rPr>
              <a:t>.</a:t>
            </a:r>
          </a:p>
          <a:p>
            <a:pPr lvl="2">
              <a:lnSpc>
                <a:spcPct val="90000"/>
              </a:lnSpc>
            </a:pPr>
            <a:endParaRPr lang="en-US" sz="3200" dirty="0"/>
          </a:p>
          <a:p>
            <a:endParaRPr lang="en-US" dirty="0"/>
          </a:p>
        </p:txBody>
      </p:sp>
      <p:sp>
        <p:nvSpPr>
          <p:cNvPr id="4" name="TextBox 3"/>
          <p:cNvSpPr txBox="1"/>
          <p:nvPr/>
        </p:nvSpPr>
        <p:spPr>
          <a:xfrm>
            <a:off x="5029200" y="1600200"/>
            <a:ext cx="4114800" cy="3360920"/>
          </a:xfrm>
          <a:prstGeom prst="rect">
            <a:avLst/>
          </a:prstGeom>
          <a:noFill/>
        </p:spPr>
        <p:txBody>
          <a:bodyPr wrap="square" rtlCol="0">
            <a:spAutoFit/>
          </a:bodyPr>
          <a:lstStyle/>
          <a:p>
            <a:pPr lvl="2">
              <a:lnSpc>
                <a:spcPct val="90000"/>
              </a:lnSpc>
            </a:pPr>
            <a:r>
              <a:rPr lang="en-US" sz="2400" b="1" dirty="0" err="1" smtClean="0">
                <a:latin typeface="Tahoma" panose="020B0604030504040204" pitchFamily="34" charset="0"/>
                <a:ea typeface="Tahoma" panose="020B0604030504040204" pitchFamily="34" charset="0"/>
                <a:cs typeface="Tahoma" panose="020B0604030504040204" pitchFamily="34" charset="0"/>
              </a:rPr>
              <a:t>ContainerTokenSecretManager</a:t>
            </a:r>
            <a:r>
              <a:rPr lang="en-US" sz="2400" b="1" dirty="0" smtClean="0">
                <a:latin typeface="Tahoma" panose="020B0604030504040204" pitchFamily="34" charset="0"/>
                <a:ea typeface="Tahoma" panose="020B0604030504040204" pitchFamily="34" charset="0"/>
                <a:cs typeface="Tahoma" panose="020B0604030504040204" pitchFamily="34" charset="0"/>
              </a:rPr>
              <a:t>:</a:t>
            </a:r>
          </a:p>
          <a:p>
            <a:pPr lvl="2">
              <a:lnSpc>
                <a:spcPct val="90000"/>
              </a:lnSpc>
            </a:pPr>
            <a:endParaRPr lang="en-US" sz="2400" b="1" dirty="0">
              <a:latin typeface="Tahoma" panose="020B0604030504040204" pitchFamily="34" charset="0"/>
              <a:ea typeface="Tahoma" panose="020B0604030504040204" pitchFamily="34" charset="0"/>
              <a:cs typeface="Tahoma" panose="020B0604030504040204" pitchFamily="34" charset="0"/>
            </a:endParaRPr>
          </a:p>
          <a:p>
            <a:pPr lvl="2">
              <a:lnSpc>
                <a:spcPct val="90000"/>
              </a:lnSpc>
            </a:pPr>
            <a:r>
              <a:rPr lang="en-US" sz="2400" dirty="0" smtClean="0">
                <a:latin typeface="Tahoma" panose="020B0604030504040204" pitchFamily="34" charset="0"/>
                <a:ea typeface="Tahoma" panose="020B0604030504040204" pitchFamily="34" charset="0"/>
                <a:cs typeface="Tahoma" panose="020B0604030504040204" pitchFamily="34" charset="0"/>
              </a:rPr>
              <a:t>verifies various incoming requests to ensure that all the incoming operations are indeed properly authorized by the RM.</a:t>
            </a:r>
          </a:p>
          <a:p>
            <a:endParaRPr lang="en-US" dirty="0"/>
          </a:p>
        </p:txBody>
      </p:sp>
    </p:spTree>
    <p:extLst>
      <p:ext uri="{BB962C8B-B14F-4D97-AF65-F5344CB8AC3E}">
        <p14:creationId xmlns:p14="http://schemas.microsoft.com/office/powerpoint/2010/main" val="24118039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What is YARN ?</a:t>
            </a:r>
            <a:endParaRPr lang="en-US" dirty="0"/>
          </a:p>
        </p:txBody>
      </p:sp>
      <p:sp>
        <p:nvSpPr>
          <p:cNvPr id="3" name="Content Placeholder 2"/>
          <p:cNvSpPr>
            <a:spLocks noGrp="1"/>
          </p:cNvSpPr>
          <p:nvPr>
            <p:ph idx="1"/>
          </p:nvPr>
        </p:nvSpPr>
        <p:spPr/>
        <p:txBody>
          <a:bodyPr>
            <a:normAutofit/>
          </a:bodyPr>
          <a:lstStyle/>
          <a:p>
            <a:r>
              <a:rPr lang="en-US" sz="2400" dirty="0" smtClean="0">
                <a:latin typeface="Tahoma" panose="020B0604030504040204" pitchFamily="34" charset="0"/>
                <a:ea typeface="Tahoma" panose="020B0604030504040204" pitchFamily="34" charset="0"/>
                <a:cs typeface="Tahoma" panose="020B0604030504040204" pitchFamily="34" charset="0"/>
              </a:rPr>
              <a:t>The </a:t>
            </a:r>
            <a:r>
              <a:rPr lang="en-US" sz="2400" dirty="0">
                <a:latin typeface="Tahoma" panose="020B0604030504040204" pitchFamily="34" charset="0"/>
                <a:ea typeface="Tahoma" panose="020B0604030504040204" pitchFamily="34" charset="0"/>
                <a:cs typeface="Tahoma" panose="020B0604030504040204" pitchFamily="34" charset="0"/>
              </a:rPr>
              <a:t>fundamental idea of MRv2 is to split up the two major functionalities of the </a:t>
            </a:r>
            <a:r>
              <a:rPr lang="en-US" sz="2400" b="1" dirty="0" err="1">
                <a:latin typeface="Tahoma" panose="020B0604030504040204" pitchFamily="34" charset="0"/>
                <a:ea typeface="Tahoma" panose="020B0604030504040204" pitchFamily="34" charset="0"/>
                <a:cs typeface="Tahoma" panose="020B0604030504040204" pitchFamily="34" charset="0"/>
              </a:rPr>
              <a:t>JobTracker</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b="1" dirty="0">
                <a:latin typeface="Tahoma" panose="020B0604030504040204" pitchFamily="34" charset="0"/>
                <a:ea typeface="Tahoma" panose="020B0604030504040204" pitchFamily="34" charset="0"/>
                <a:cs typeface="Tahoma" panose="020B0604030504040204" pitchFamily="34" charset="0"/>
              </a:rPr>
              <a:t>resource management </a:t>
            </a:r>
            <a:r>
              <a:rPr lang="en-US" sz="2400" dirty="0">
                <a:latin typeface="Tahoma" panose="020B0604030504040204" pitchFamily="34" charset="0"/>
                <a:ea typeface="Tahoma" panose="020B0604030504040204" pitchFamily="34" charset="0"/>
                <a:cs typeface="Tahoma" panose="020B0604030504040204" pitchFamily="34" charset="0"/>
              </a:rPr>
              <a:t>and </a:t>
            </a:r>
            <a:r>
              <a:rPr lang="en-US" sz="2400" b="1" dirty="0">
                <a:latin typeface="Tahoma" panose="020B0604030504040204" pitchFamily="34" charset="0"/>
                <a:ea typeface="Tahoma" panose="020B0604030504040204" pitchFamily="34" charset="0"/>
                <a:cs typeface="Tahoma" panose="020B0604030504040204" pitchFamily="34" charset="0"/>
              </a:rPr>
              <a:t>job scheduling/monitoring</a:t>
            </a:r>
            <a:r>
              <a:rPr lang="en-US" sz="2400" dirty="0">
                <a:latin typeface="Tahoma" panose="020B0604030504040204" pitchFamily="34" charset="0"/>
                <a:ea typeface="Tahoma" panose="020B0604030504040204" pitchFamily="34" charset="0"/>
                <a:cs typeface="Tahoma" panose="020B0604030504040204" pitchFamily="34" charset="0"/>
              </a:rPr>
              <a:t>, into separate daemons. </a:t>
            </a:r>
            <a:endParaRPr lang="en-US" sz="2400" dirty="0" smtClean="0">
              <a:latin typeface="Tahoma" panose="020B0604030504040204" pitchFamily="34" charset="0"/>
              <a:ea typeface="Tahoma" panose="020B0604030504040204" pitchFamily="34" charset="0"/>
              <a:cs typeface="Tahoma" panose="020B0604030504040204" pitchFamily="34" charset="0"/>
            </a:endParaRPr>
          </a:p>
          <a:p>
            <a:endParaRPr lang="en-US" sz="2400" dirty="0" smtClean="0">
              <a:latin typeface="Tahoma" panose="020B0604030504040204" pitchFamily="34" charset="0"/>
              <a:ea typeface="Tahoma" panose="020B0604030504040204" pitchFamily="34" charset="0"/>
              <a:cs typeface="Tahoma" panose="020B0604030504040204" pitchFamily="34" charset="0"/>
            </a:endParaRPr>
          </a:p>
          <a:p>
            <a:r>
              <a:rPr lang="en-US" sz="2400" dirty="0" smtClean="0">
                <a:latin typeface="Tahoma" panose="020B0604030504040204" pitchFamily="34" charset="0"/>
                <a:ea typeface="Tahoma" panose="020B0604030504040204" pitchFamily="34" charset="0"/>
                <a:cs typeface="Tahoma" panose="020B0604030504040204" pitchFamily="34" charset="0"/>
              </a:rPr>
              <a:t>The </a:t>
            </a:r>
            <a:r>
              <a:rPr lang="en-US" sz="2400" dirty="0">
                <a:latin typeface="Tahoma" panose="020B0604030504040204" pitchFamily="34" charset="0"/>
                <a:ea typeface="Tahoma" panose="020B0604030504040204" pitchFamily="34" charset="0"/>
                <a:cs typeface="Tahoma" panose="020B0604030504040204" pitchFamily="34" charset="0"/>
              </a:rPr>
              <a:t>idea is to have a global </a:t>
            </a:r>
            <a:r>
              <a:rPr lang="en-US" sz="2400" b="1" dirty="0" err="1">
                <a:latin typeface="Tahoma" panose="020B0604030504040204" pitchFamily="34" charset="0"/>
                <a:ea typeface="Tahoma" panose="020B0604030504040204" pitchFamily="34" charset="0"/>
                <a:cs typeface="Tahoma" panose="020B0604030504040204" pitchFamily="34" charset="0"/>
              </a:rPr>
              <a:t>ResourceManager</a:t>
            </a:r>
            <a:r>
              <a:rPr lang="en-US" sz="2400" b="1" dirty="0">
                <a:latin typeface="Tahoma" panose="020B0604030504040204" pitchFamily="34" charset="0"/>
                <a:ea typeface="Tahoma" panose="020B0604030504040204" pitchFamily="34" charset="0"/>
                <a:cs typeface="Tahoma" panose="020B0604030504040204" pitchFamily="34" charset="0"/>
              </a:rPr>
              <a:t> (RM) </a:t>
            </a:r>
            <a:r>
              <a:rPr lang="en-US" sz="2400" dirty="0">
                <a:latin typeface="Tahoma" panose="020B0604030504040204" pitchFamily="34" charset="0"/>
                <a:ea typeface="Tahoma" panose="020B0604030504040204" pitchFamily="34" charset="0"/>
                <a:cs typeface="Tahoma" panose="020B0604030504040204" pitchFamily="34" charset="0"/>
              </a:rPr>
              <a:t>and per-application </a:t>
            </a:r>
            <a:r>
              <a:rPr lang="en-US" sz="2400" b="1" dirty="0" err="1">
                <a:latin typeface="Tahoma" panose="020B0604030504040204" pitchFamily="34" charset="0"/>
                <a:ea typeface="Tahoma" panose="020B0604030504040204" pitchFamily="34" charset="0"/>
                <a:cs typeface="Tahoma" panose="020B0604030504040204" pitchFamily="34" charset="0"/>
              </a:rPr>
              <a:t>ApplicationMaster</a:t>
            </a:r>
            <a:r>
              <a:rPr lang="en-US" sz="2400" b="1" dirty="0">
                <a:latin typeface="Tahoma" panose="020B0604030504040204" pitchFamily="34" charset="0"/>
                <a:ea typeface="Tahoma" panose="020B0604030504040204" pitchFamily="34" charset="0"/>
                <a:cs typeface="Tahoma" panose="020B0604030504040204" pitchFamily="34" charset="0"/>
              </a:rPr>
              <a:t> (AM)</a:t>
            </a:r>
            <a:r>
              <a:rPr lang="en-US" sz="2400" dirty="0">
                <a:latin typeface="Tahoma" panose="020B0604030504040204" pitchFamily="34" charset="0"/>
                <a:ea typeface="Tahoma" panose="020B0604030504040204" pitchFamily="34" charset="0"/>
                <a:cs typeface="Tahoma" panose="020B0604030504040204" pitchFamily="34" charset="0"/>
              </a:rPr>
              <a:t>. </a:t>
            </a:r>
            <a:endParaRPr lang="en-US" sz="2400" dirty="0" smtClean="0">
              <a:latin typeface="Tahoma" panose="020B0604030504040204" pitchFamily="34" charset="0"/>
              <a:ea typeface="Tahoma" panose="020B0604030504040204" pitchFamily="34" charset="0"/>
              <a:cs typeface="Tahoma" panose="020B0604030504040204" pitchFamily="34" charset="0"/>
            </a:endParaRPr>
          </a:p>
          <a:p>
            <a:endParaRPr lang="en-US" sz="2400" dirty="0" smtClean="0">
              <a:latin typeface="Tahoma" panose="020B0604030504040204" pitchFamily="34" charset="0"/>
              <a:ea typeface="Tahoma" panose="020B0604030504040204" pitchFamily="34" charset="0"/>
              <a:cs typeface="Tahoma" panose="020B0604030504040204" pitchFamily="34" charset="0"/>
            </a:endParaRPr>
          </a:p>
          <a:p>
            <a:r>
              <a:rPr lang="en-US" sz="2400" dirty="0" smtClean="0">
                <a:latin typeface="Tahoma" panose="020B0604030504040204" pitchFamily="34" charset="0"/>
                <a:ea typeface="Tahoma" panose="020B0604030504040204" pitchFamily="34" charset="0"/>
                <a:cs typeface="Tahoma" panose="020B0604030504040204" pitchFamily="34" charset="0"/>
              </a:rPr>
              <a:t>An </a:t>
            </a:r>
            <a:r>
              <a:rPr lang="en-US" sz="2400" dirty="0">
                <a:latin typeface="Tahoma" panose="020B0604030504040204" pitchFamily="34" charset="0"/>
                <a:ea typeface="Tahoma" panose="020B0604030504040204" pitchFamily="34" charset="0"/>
                <a:cs typeface="Tahoma" panose="020B0604030504040204" pitchFamily="34" charset="0"/>
              </a:rPr>
              <a:t>application is either a single job in the classical sense of Map-Reduce jobs or a DAG of jobs. </a:t>
            </a:r>
          </a:p>
        </p:txBody>
      </p:sp>
    </p:spTree>
    <p:extLst>
      <p:ext uri="{BB962C8B-B14F-4D97-AF65-F5344CB8AC3E}">
        <p14:creationId xmlns:p14="http://schemas.microsoft.com/office/powerpoint/2010/main" val="329062044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err="1">
                <a:latin typeface="Tahoma" panose="020B0604030504040204" pitchFamily="34" charset="0"/>
                <a:ea typeface="Tahoma" panose="020B0604030504040204" pitchFamily="34" charset="0"/>
                <a:cs typeface="Tahoma" panose="020B0604030504040204" pitchFamily="34" charset="0"/>
              </a:rPr>
              <a:t>WebServer</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457200" y="1600201"/>
            <a:ext cx="8229600" cy="2057400"/>
          </a:xfrm>
        </p:spPr>
        <p:txBody>
          <a:bodyPr>
            <a:normAutofit/>
          </a:bodyPr>
          <a:lstStyle/>
          <a:p>
            <a:r>
              <a:rPr lang="en-US" sz="2400" dirty="0" smtClean="0">
                <a:latin typeface="Tahoma" panose="020B0604030504040204" pitchFamily="34" charset="0"/>
                <a:ea typeface="Tahoma" panose="020B0604030504040204" pitchFamily="34" charset="0"/>
                <a:cs typeface="Tahoma" panose="020B0604030504040204" pitchFamily="34" charset="0"/>
              </a:rPr>
              <a:t>Exposes the list of applications, containers running on the node at a given point of time, node-health related information and the logs produced by the containers.</a:t>
            </a:r>
            <a:endParaRPr lang="en-US" sz="24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8605172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latin typeface="Tahoma" panose="020B0604030504040204" pitchFamily="34" charset="0"/>
                <a:ea typeface="Tahoma" panose="020B0604030504040204" pitchFamily="34" charset="0"/>
                <a:cs typeface="Tahoma" panose="020B0604030504040204" pitchFamily="34" charset="0"/>
              </a:rPr>
              <a:t>Scheduler</a:t>
            </a:r>
            <a:endParaRPr lang="en-US" dirty="0"/>
          </a:p>
        </p:txBody>
      </p:sp>
      <p:sp>
        <p:nvSpPr>
          <p:cNvPr id="3" name="Content Placeholder 2"/>
          <p:cNvSpPr>
            <a:spLocks noGrp="1"/>
          </p:cNvSpPr>
          <p:nvPr>
            <p:ph idx="1"/>
          </p:nvPr>
        </p:nvSpPr>
        <p:spPr/>
        <p:txBody>
          <a:bodyPr>
            <a:normAutofit fontScale="25000" lnSpcReduction="20000"/>
          </a:bodyPr>
          <a:lstStyle/>
          <a:p>
            <a:r>
              <a:rPr lang="en-US" sz="8800" dirty="0" smtClean="0">
                <a:latin typeface="Tahoma" panose="020B0604030504040204" pitchFamily="34" charset="0"/>
                <a:ea typeface="Tahoma" panose="020B0604030504040204" pitchFamily="34" charset="0"/>
                <a:cs typeface="Tahoma" panose="020B0604030504040204" pitchFamily="34" charset="0"/>
              </a:rPr>
              <a:t>The </a:t>
            </a:r>
            <a:r>
              <a:rPr lang="en-US" sz="8800" dirty="0">
                <a:latin typeface="Tahoma" panose="020B0604030504040204" pitchFamily="34" charset="0"/>
                <a:ea typeface="Tahoma" panose="020B0604030504040204" pitchFamily="34" charset="0"/>
                <a:cs typeface="Tahoma" panose="020B0604030504040204" pitchFamily="34" charset="0"/>
              </a:rPr>
              <a:t>Scheduler is </a:t>
            </a:r>
            <a:r>
              <a:rPr lang="en-US" sz="8800" b="1" dirty="0">
                <a:latin typeface="Tahoma" panose="020B0604030504040204" pitchFamily="34" charset="0"/>
                <a:ea typeface="Tahoma" panose="020B0604030504040204" pitchFamily="34" charset="0"/>
                <a:cs typeface="Tahoma" panose="020B0604030504040204" pitchFamily="34" charset="0"/>
              </a:rPr>
              <a:t>responsible for allocating resources to the various running applications</a:t>
            </a:r>
            <a:r>
              <a:rPr lang="en-US" sz="8800" dirty="0">
                <a:latin typeface="Tahoma" panose="020B0604030504040204" pitchFamily="34" charset="0"/>
                <a:ea typeface="Tahoma" panose="020B0604030504040204" pitchFamily="34" charset="0"/>
                <a:cs typeface="Tahoma" panose="020B0604030504040204" pitchFamily="34" charset="0"/>
              </a:rPr>
              <a:t> subject to familiar constraints of capacities, queues etc.</a:t>
            </a:r>
          </a:p>
          <a:p>
            <a:endParaRPr lang="en-US" sz="8800" dirty="0">
              <a:latin typeface="Tahoma" panose="020B0604030504040204" pitchFamily="34" charset="0"/>
              <a:ea typeface="Tahoma" panose="020B0604030504040204" pitchFamily="34" charset="0"/>
              <a:cs typeface="Tahoma" panose="020B0604030504040204" pitchFamily="34" charset="0"/>
            </a:endParaRPr>
          </a:p>
          <a:p>
            <a:r>
              <a:rPr lang="en-US" sz="8800" b="1" dirty="0">
                <a:latin typeface="Tahoma" panose="020B0604030504040204" pitchFamily="34" charset="0"/>
                <a:ea typeface="Tahoma" panose="020B0604030504040204" pitchFamily="34" charset="0"/>
                <a:cs typeface="Tahoma" panose="020B0604030504040204" pitchFamily="34" charset="0"/>
              </a:rPr>
              <a:t>Pure scheduler </a:t>
            </a:r>
            <a:r>
              <a:rPr lang="en-US" sz="8800" dirty="0">
                <a:latin typeface="Tahoma" panose="020B0604030504040204" pitchFamily="34" charset="0"/>
                <a:ea typeface="Tahoma" panose="020B0604030504040204" pitchFamily="34" charset="0"/>
                <a:cs typeface="Tahoma" panose="020B0604030504040204" pitchFamily="34" charset="0"/>
              </a:rPr>
              <a:t>in the sense that it performs </a:t>
            </a:r>
            <a:r>
              <a:rPr lang="en-US" sz="8800" b="1" dirty="0">
                <a:latin typeface="Tahoma" panose="020B0604030504040204" pitchFamily="34" charset="0"/>
                <a:ea typeface="Tahoma" panose="020B0604030504040204" pitchFamily="34" charset="0"/>
                <a:cs typeface="Tahoma" panose="020B0604030504040204" pitchFamily="34" charset="0"/>
              </a:rPr>
              <a:t>no monitoring </a:t>
            </a:r>
            <a:r>
              <a:rPr lang="en-US" sz="8800" dirty="0">
                <a:latin typeface="Tahoma" panose="020B0604030504040204" pitchFamily="34" charset="0"/>
                <a:ea typeface="Tahoma" panose="020B0604030504040204" pitchFamily="34" charset="0"/>
                <a:cs typeface="Tahoma" panose="020B0604030504040204" pitchFamily="34" charset="0"/>
              </a:rPr>
              <a:t>or tracking of status for the application. </a:t>
            </a:r>
          </a:p>
          <a:p>
            <a:endParaRPr lang="en-US" sz="8800" dirty="0">
              <a:latin typeface="Tahoma" panose="020B0604030504040204" pitchFamily="34" charset="0"/>
              <a:ea typeface="Tahoma" panose="020B0604030504040204" pitchFamily="34" charset="0"/>
              <a:cs typeface="Tahoma" panose="020B0604030504040204" pitchFamily="34" charset="0"/>
            </a:endParaRPr>
          </a:p>
          <a:p>
            <a:r>
              <a:rPr lang="en-US" sz="8800" dirty="0">
                <a:latin typeface="Tahoma" panose="020B0604030504040204" pitchFamily="34" charset="0"/>
                <a:ea typeface="Tahoma" panose="020B0604030504040204" pitchFamily="34" charset="0"/>
                <a:cs typeface="Tahoma" panose="020B0604030504040204" pitchFamily="34" charset="0"/>
              </a:rPr>
              <a:t>Also, it offers no guarantees about restarting failed tasks either due to application failure or hardware failures</a:t>
            </a:r>
            <a:r>
              <a:rPr lang="en-US" sz="8800" dirty="0" smtClean="0">
                <a:latin typeface="Tahoma" panose="020B0604030504040204" pitchFamily="34" charset="0"/>
                <a:ea typeface="Tahoma" panose="020B0604030504040204" pitchFamily="34" charset="0"/>
                <a:cs typeface="Tahoma" panose="020B0604030504040204" pitchFamily="34" charset="0"/>
              </a:rPr>
              <a:t>.</a:t>
            </a:r>
          </a:p>
          <a:p>
            <a:endParaRPr lang="en-US" sz="8800" dirty="0">
              <a:latin typeface="Tahoma" panose="020B0604030504040204" pitchFamily="34" charset="0"/>
              <a:ea typeface="Tahoma" panose="020B0604030504040204" pitchFamily="34" charset="0"/>
              <a:cs typeface="Tahoma" panose="020B0604030504040204" pitchFamily="34" charset="0"/>
            </a:endParaRPr>
          </a:p>
          <a:p>
            <a:r>
              <a:rPr lang="en-US" sz="8800" dirty="0">
                <a:latin typeface="Tahoma" panose="020B0604030504040204" pitchFamily="34" charset="0"/>
                <a:ea typeface="Tahoma" panose="020B0604030504040204" pitchFamily="34" charset="0"/>
                <a:cs typeface="Tahoma" panose="020B0604030504040204" pitchFamily="34" charset="0"/>
              </a:rPr>
              <a:t> </a:t>
            </a:r>
            <a:r>
              <a:rPr lang="en-US" sz="8800" dirty="0" smtClean="0">
                <a:latin typeface="Tahoma" panose="020B0604030504040204" pitchFamily="34" charset="0"/>
                <a:ea typeface="Tahoma" panose="020B0604030504040204" pitchFamily="34" charset="0"/>
                <a:cs typeface="Tahoma" panose="020B0604030504040204" pitchFamily="34" charset="0"/>
              </a:rPr>
              <a:t>It </a:t>
            </a:r>
            <a:r>
              <a:rPr lang="en-US" sz="8800" dirty="0">
                <a:latin typeface="Tahoma" panose="020B0604030504040204" pitchFamily="34" charset="0"/>
                <a:ea typeface="Tahoma" panose="020B0604030504040204" pitchFamily="34" charset="0"/>
                <a:cs typeface="Tahoma" panose="020B0604030504040204" pitchFamily="34" charset="0"/>
              </a:rPr>
              <a:t>performs its scheduling function based the resource requirements of the applications; it does so based on the abstract notion of a resource Container which incorporates elements such as memory, </a:t>
            </a:r>
            <a:r>
              <a:rPr lang="en-US" sz="8800" dirty="0" err="1">
                <a:latin typeface="Tahoma" panose="020B0604030504040204" pitchFamily="34" charset="0"/>
                <a:ea typeface="Tahoma" panose="020B0604030504040204" pitchFamily="34" charset="0"/>
                <a:cs typeface="Tahoma" panose="020B0604030504040204" pitchFamily="34" charset="0"/>
              </a:rPr>
              <a:t>cpu</a:t>
            </a:r>
            <a:r>
              <a:rPr lang="en-US" sz="8800" dirty="0">
                <a:latin typeface="Tahoma" panose="020B0604030504040204" pitchFamily="34" charset="0"/>
                <a:ea typeface="Tahoma" panose="020B0604030504040204" pitchFamily="34" charset="0"/>
                <a:cs typeface="Tahoma" panose="020B0604030504040204" pitchFamily="34" charset="0"/>
              </a:rPr>
              <a:t>, disk, network etc. In the first version, only memory is supported. </a:t>
            </a:r>
          </a:p>
          <a:p>
            <a:endParaRPr lang="en-US" sz="96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84912592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Tahoma" panose="020B0604030504040204" pitchFamily="34" charset="0"/>
                <a:ea typeface="Tahoma" panose="020B0604030504040204" pitchFamily="34" charset="0"/>
                <a:cs typeface="Tahoma" panose="020B0604030504040204" pitchFamily="34" charset="0"/>
              </a:rPr>
              <a:t>Resource Allocation Model:</a:t>
            </a:r>
          </a:p>
        </p:txBody>
      </p:sp>
      <p:sp>
        <p:nvSpPr>
          <p:cNvPr id="3" name="Content Placeholder 2"/>
          <p:cNvSpPr>
            <a:spLocks noGrp="1"/>
          </p:cNvSpPr>
          <p:nvPr>
            <p:ph idx="1"/>
          </p:nvPr>
        </p:nvSpPr>
        <p:spPr>
          <a:xfrm>
            <a:off x="457200" y="1600200"/>
            <a:ext cx="3733800" cy="4953000"/>
          </a:xfrm>
        </p:spPr>
        <p:txBody>
          <a:bodyPr>
            <a:normAutofit fontScale="25000" lnSpcReduction="20000"/>
          </a:bodyPr>
          <a:lstStyle/>
          <a:p>
            <a:pPr marL="0" indent="0">
              <a:buNone/>
            </a:pPr>
            <a:r>
              <a:rPr lang="en-US" sz="8000" b="1" dirty="0" smtClean="0"/>
              <a:t>How it was ?</a:t>
            </a:r>
          </a:p>
          <a:p>
            <a:pPr marL="0" indent="0">
              <a:buNone/>
            </a:pPr>
            <a:endParaRPr lang="en-US" sz="8000" b="1" dirty="0" smtClean="0"/>
          </a:p>
          <a:p>
            <a:endParaRPr lang="en-US" dirty="0" smtClean="0">
              <a:effectLst/>
            </a:endParaRPr>
          </a:p>
          <a:p>
            <a:r>
              <a:rPr lang="en-US" sz="6000" dirty="0">
                <a:latin typeface="Tahoma" panose="020B0604030504040204" pitchFamily="34" charset="0"/>
                <a:ea typeface="Tahoma" panose="020B0604030504040204" pitchFamily="34" charset="0"/>
                <a:cs typeface="Tahoma" panose="020B0604030504040204" pitchFamily="34" charset="0"/>
              </a:rPr>
              <a:t>E</a:t>
            </a:r>
            <a:r>
              <a:rPr lang="en-US" sz="6000" dirty="0" smtClean="0">
                <a:latin typeface="Tahoma" panose="020B0604030504040204" pitchFamily="34" charset="0"/>
                <a:ea typeface="Tahoma" panose="020B0604030504040204" pitchFamily="34" charset="0"/>
                <a:cs typeface="Tahoma" panose="020B0604030504040204" pitchFamily="34" charset="0"/>
              </a:rPr>
              <a:t>ach </a:t>
            </a:r>
            <a:r>
              <a:rPr lang="en-US" sz="6000" dirty="0">
                <a:latin typeface="Tahoma" panose="020B0604030504040204" pitchFamily="34" charset="0"/>
                <a:ea typeface="Tahoma" panose="020B0604030504040204" pitchFamily="34" charset="0"/>
                <a:cs typeface="Tahoma" panose="020B0604030504040204" pitchFamily="34" charset="0"/>
              </a:rPr>
              <a:t>node in the cluster was statically assigned the capability of running a predefined number of Map slots and a predefined number of Reduce slots</a:t>
            </a:r>
            <a:r>
              <a:rPr lang="en-US" sz="6000" dirty="0" smtClean="0">
                <a:latin typeface="Tahoma" panose="020B0604030504040204" pitchFamily="34" charset="0"/>
                <a:ea typeface="Tahoma" panose="020B0604030504040204" pitchFamily="34" charset="0"/>
                <a:cs typeface="Tahoma" panose="020B0604030504040204" pitchFamily="34" charset="0"/>
              </a:rPr>
              <a:t>.</a:t>
            </a:r>
          </a:p>
          <a:p>
            <a:endParaRPr lang="en-US" sz="6000" dirty="0" smtClean="0">
              <a:latin typeface="Tahoma" panose="020B0604030504040204" pitchFamily="34" charset="0"/>
              <a:ea typeface="Tahoma" panose="020B0604030504040204" pitchFamily="34" charset="0"/>
              <a:cs typeface="Tahoma" panose="020B0604030504040204" pitchFamily="34" charset="0"/>
            </a:endParaRPr>
          </a:p>
          <a:p>
            <a:r>
              <a:rPr lang="en-US" sz="6000" dirty="0" smtClean="0">
                <a:latin typeface="Tahoma" panose="020B0604030504040204" pitchFamily="34" charset="0"/>
                <a:ea typeface="Tahoma" panose="020B0604030504040204" pitchFamily="34" charset="0"/>
                <a:cs typeface="Tahoma" panose="020B0604030504040204" pitchFamily="34" charset="0"/>
              </a:rPr>
              <a:t>The </a:t>
            </a:r>
            <a:r>
              <a:rPr lang="en-US" sz="6000" dirty="0">
                <a:latin typeface="Tahoma" panose="020B0604030504040204" pitchFamily="34" charset="0"/>
                <a:ea typeface="Tahoma" panose="020B0604030504040204" pitchFamily="34" charset="0"/>
                <a:cs typeface="Tahoma" panose="020B0604030504040204" pitchFamily="34" charset="0"/>
              </a:rPr>
              <a:t>slots could not be shared between Maps and Reduces. This static allocation of slots wasn’t optimal since slot requirements vary during the MR job life cycle (typically, there is a demand for Map slots when the job starts, as opposed to the need for Reduce slots towards the end). </a:t>
            </a:r>
            <a:endParaRPr lang="en-US" sz="6000" dirty="0" smtClean="0">
              <a:latin typeface="Tahoma" panose="020B0604030504040204" pitchFamily="34" charset="0"/>
              <a:ea typeface="Tahoma" panose="020B0604030504040204" pitchFamily="34" charset="0"/>
              <a:cs typeface="Tahoma" panose="020B0604030504040204" pitchFamily="34" charset="0"/>
            </a:endParaRPr>
          </a:p>
          <a:p>
            <a:endParaRPr lang="en-US" sz="6000" dirty="0">
              <a:latin typeface="Tahoma" panose="020B0604030504040204" pitchFamily="34" charset="0"/>
              <a:ea typeface="Tahoma" panose="020B0604030504040204" pitchFamily="34" charset="0"/>
              <a:cs typeface="Tahoma" panose="020B0604030504040204" pitchFamily="34" charset="0"/>
            </a:endParaRPr>
          </a:p>
          <a:p>
            <a:r>
              <a:rPr lang="en-US" sz="6000" dirty="0" smtClean="0">
                <a:latin typeface="Tahoma" panose="020B0604030504040204" pitchFamily="34" charset="0"/>
                <a:ea typeface="Tahoma" panose="020B0604030504040204" pitchFamily="34" charset="0"/>
                <a:cs typeface="Tahoma" panose="020B0604030504040204" pitchFamily="34" charset="0"/>
              </a:rPr>
              <a:t>Practically</a:t>
            </a:r>
            <a:r>
              <a:rPr lang="en-US" sz="6000" dirty="0">
                <a:latin typeface="Tahoma" panose="020B0604030504040204" pitchFamily="34" charset="0"/>
                <a:ea typeface="Tahoma" panose="020B0604030504040204" pitchFamily="34" charset="0"/>
                <a:cs typeface="Tahoma" panose="020B0604030504040204" pitchFamily="34" charset="0"/>
              </a:rPr>
              <a:t>, in a real cluster, where jobs are randomly submitted and each has its own Map/Reduce slots requirement, having an optimal utilization of the cluster was hard, if not impossible.</a:t>
            </a:r>
          </a:p>
        </p:txBody>
      </p:sp>
      <p:sp>
        <p:nvSpPr>
          <p:cNvPr id="4" name="Content Placeholder 2"/>
          <p:cNvSpPr txBox="1">
            <a:spLocks/>
          </p:cNvSpPr>
          <p:nvPr/>
        </p:nvSpPr>
        <p:spPr>
          <a:xfrm>
            <a:off x="4909930" y="1676400"/>
            <a:ext cx="3733800" cy="49530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80000"/>
              </a:lnSpc>
              <a:buNone/>
            </a:pPr>
            <a:r>
              <a:rPr lang="en-US" sz="2000" b="1" dirty="0"/>
              <a:t>How is it Now</a:t>
            </a:r>
            <a:r>
              <a:rPr lang="en-US" sz="2000" b="1" dirty="0" smtClean="0"/>
              <a:t>?</a:t>
            </a:r>
          </a:p>
          <a:p>
            <a:pPr marL="0" indent="0">
              <a:lnSpc>
                <a:spcPct val="80000"/>
              </a:lnSpc>
              <a:buNone/>
            </a:pPr>
            <a:endParaRPr lang="en-US" sz="2000" b="1" dirty="0"/>
          </a:p>
          <a:p>
            <a:pPr>
              <a:lnSpc>
                <a:spcPct val="80000"/>
              </a:lnSpc>
            </a:pPr>
            <a:r>
              <a:rPr lang="en-US" sz="1500" dirty="0" smtClean="0">
                <a:latin typeface="Tahoma" panose="020B0604030504040204" pitchFamily="34" charset="0"/>
                <a:ea typeface="Tahoma" panose="020B0604030504040204" pitchFamily="34" charset="0"/>
                <a:cs typeface="Tahoma" panose="020B0604030504040204" pitchFamily="34" charset="0"/>
              </a:rPr>
              <a:t>The </a:t>
            </a:r>
            <a:r>
              <a:rPr lang="en-US" sz="1500" dirty="0">
                <a:latin typeface="Tahoma" panose="020B0604030504040204" pitchFamily="34" charset="0"/>
                <a:ea typeface="Tahoma" panose="020B0604030504040204" pitchFamily="34" charset="0"/>
                <a:cs typeface="Tahoma" panose="020B0604030504040204" pitchFamily="34" charset="0"/>
              </a:rPr>
              <a:t>resource allocation model in </a:t>
            </a:r>
            <a:r>
              <a:rPr lang="en-US" sz="1500" dirty="0" err="1">
                <a:latin typeface="Tahoma" panose="020B0604030504040204" pitchFamily="34" charset="0"/>
                <a:ea typeface="Tahoma" panose="020B0604030504040204" pitchFamily="34" charset="0"/>
                <a:cs typeface="Tahoma" panose="020B0604030504040204" pitchFamily="34" charset="0"/>
              </a:rPr>
              <a:t>Hadoop</a:t>
            </a:r>
            <a:r>
              <a:rPr lang="en-US" sz="1500" dirty="0">
                <a:latin typeface="Tahoma" panose="020B0604030504040204" pitchFamily="34" charset="0"/>
                <a:ea typeface="Tahoma" panose="020B0604030504040204" pitchFamily="34" charset="0"/>
                <a:cs typeface="Tahoma" panose="020B0604030504040204" pitchFamily="34" charset="0"/>
              </a:rPr>
              <a:t> 0.23 addresses such deficiency by providing a more flexible resource modeling. </a:t>
            </a:r>
          </a:p>
          <a:p>
            <a:pPr>
              <a:lnSpc>
                <a:spcPct val="80000"/>
              </a:lnSpc>
            </a:pPr>
            <a:endParaRPr lang="en-US" sz="1500" dirty="0">
              <a:latin typeface="Tahoma" panose="020B0604030504040204" pitchFamily="34" charset="0"/>
              <a:ea typeface="Tahoma" panose="020B0604030504040204" pitchFamily="34" charset="0"/>
              <a:cs typeface="Tahoma" panose="020B0604030504040204" pitchFamily="34" charset="0"/>
            </a:endParaRPr>
          </a:p>
          <a:p>
            <a:pPr>
              <a:lnSpc>
                <a:spcPct val="80000"/>
              </a:lnSpc>
            </a:pPr>
            <a:r>
              <a:rPr lang="en-US" sz="1500" dirty="0">
                <a:latin typeface="Tahoma" panose="020B0604030504040204" pitchFamily="34" charset="0"/>
                <a:ea typeface="Tahoma" panose="020B0604030504040204" pitchFamily="34" charset="0"/>
                <a:cs typeface="Tahoma" panose="020B0604030504040204" pitchFamily="34" charset="0"/>
              </a:rPr>
              <a:t>Resources are requested in the form of containers, where each container has a number of non-static attributes. </a:t>
            </a:r>
          </a:p>
          <a:p>
            <a:pPr>
              <a:lnSpc>
                <a:spcPct val="80000"/>
              </a:lnSpc>
            </a:pPr>
            <a:endParaRPr lang="en-US" sz="1500" dirty="0">
              <a:latin typeface="Tahoma" panose="020B0604030504040204" pitchFamily="34" charset="0"/>
              <a:ea typeface="Tahoma" panose="020B0604030504040204" pitchFamily="34" charset="0"/>
              <a:cs typeface="Tahoma" panose="020B0604030504040204" pitchFamily="34" charset="0"/>
            </a:endParaRPr>
          </a:p>
          <a:p>
            <a:pPr>
              <a:lnSpc>
                <a:spcPct val="80000"/>
              </a:lnSpc>
            </a:pPr>
            <a:r>
              <a:rPr lang="en-US" sz="1500" dirty="0">
                <a:latin typeface="Tahoma" panose="020B0604030504040204" pitchFamily="34" charset="0"/>
                <a:ea typeface="Tahoma" panose="020B0604030504040204" pitchFamily="34" charset="0"/>
                <a:cs typeface="Tahoma" panose="020B0604030504040204" pitchFamily="34" charset="0"/>
              </a:rPr>
              <a:t>In this new Resource Management model, only a minimum and a maximum for each attribute are defined, and AMs can request containers with attribute values as multiples of these minimums.</a:t>
            </a:r>
          </a:p>
        </p:txBody>
      </p:sp>
    </p:spTree>
    <p:extLst>
      <p:ext uri="{BB962C8B-B14F-4D97-AF65-F5344CB8AC3E}">
        <p14:creationId xmlns:p14="http://schemas.microsoft.com/office/powerpoint/2010/main" val="197616326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685800"/>
            <a:ext cx="8229600" cy="1143000"/>
          </a:xfrm>
        </p:spPr>
        <p:txBody>
          <a:bodyPr>
            <a:noAutofit/>
          </a:bodyPr>
          <a:lstStyle/>
          <a:p>
            <a:pPr algn="l"/>
            <a:r>
              <a:rPr lang="en-US" dirty="0" err="1">
                <a:latin typeface="Tahoma" panose="020B0604030504040204" pitchFamily="34" charset="0"/>
                <a:ea typeface="Tahoma" panose="020B0604030504040204" pitchFamily="34" charset="0"/>
                <a:cs typeface="Tahoma" panose="020B0604030504040204" pitchFamily="34" charset="0"/>
              </a:rPr>
              <a:t>MapReduce</a:t>
            </a:r>
            <a:r>
              <a:rPr lang="en-US" dirty="0">
                <a:latin typeface="Tahoma" panose="020B0604030504040204" pitchFamily="34" charset="0"/>
                <a:ea typeface="Tahoma" panose="020B0604030504040204" pitchFamily="34" charset="0"/>
                <a:cs typeface="Tahoma" panose="020B0604030504040204" pitchFamily="34" charset="0"/>
              </a:rPr>
              <a:t> 2.0 Main Components and their interaction to each other</a:t>
            </a:r>
          </a:p>
        </p:txBody>
      </p:sp>
      <p:sp>
        <p:nvSpPr>
          <p:cNvPr id="3" name="Content Placeholder 2"/>
          <p:cNvSpPr>
            <a:spLocks noGrp="1"/>
          </p:cNvSpPr>
          <p:nvPr>
            <p:ph idx="1"/>
          </p:nvPr>
        </p:nvSpPr>
        <p:spPr>
          <a:xfrm>
            <a:off x="457200" y="2514600"/>
            <a:ext cx="8077200" cy="4144963"/>
          </a:xfrm>
        </p:spPr>
        <p:txBody>
          <a:bodyPr>
            <a:normAutofit fontScale="92500" lnSpcReduction="20000"/>
          </a:bodyPr>
          <a:lstStyle/>
          <a:p>
            <a:r>
              <a:rPr lang="en-US" sz="2400" dirty="0">
                <a:latin typeface="Tahoma" panose="020B0604030504040204" pitchFamily="34" charset="0"/>
                <a:ea typeface="Tahoma" panose="020B0604030504040204" pitchFamily="34" charset="0"/>
                <a:cs typeface="Tahoma" panose="020B0604030504040204" pitchFamily="34" charset="0"/>
              </a:rPr>
              <a:t>Client – Resource </a:t>
            </a:r>
            <a:r>
              <a:rPr lang="en-US" sz="2400" dirty="0" smtClean="0">
                <a:latin typeface="Tahoma" panose="020B0604030504040204" pitchFamily="34" charset="0"/>
                <a:ea typeface="Tahoma" panose="020B0604030504040204" pitchFamily="34" charset="0"/>
                <a:cs typeface="Tahoma" panose="020B0604030504040204" pitchFamily="34" charset="0"/>
              </a:rPr>
              <a:t>Manager</a:t>
            </a:r>
          </a:p>
          <a:p>
            <a:endParaRPr lang="en-US" sz="2400" dirty="0">
              <a:latin typeface="Tahoma" panose="020B0604030504040204" pitchFamily="34" charset="0"/>
              <a:ea typeface="Tahoma" panose="020B0604030504040204" pitchFamily="34" charset="0"/>
              <a:cs typeface="Tahoma" panose="020B0604030504040204" pitchFamily="34" charset="0"/>
            </a:endParaRPr>
          </a:p>
          <a:p>
            <a:r>
              <a:rPr lang="en-US" sz="2400" dirty="0">
                <a:latin typeface="Tahoma" panose="020B0604030504040204" pitchFamily="34" charset="0"/>
                <a:ea typeface="Tahoma" panose="020B0604030504040204" pitchFamily="34" charset="0"/>
                <a:cs typeface="Tahoma" panose="020B0604030504040204" pitchFamily="34" charset="0"/>
              </a:rPr>
              <a:t>Resource Manager – Application </a:t>
            </a:r>
            <a:r>
              <a:rPr lang="en-US" sz="2400" dirty="0" smtClean="0">
                <a:latin typeface="Tahoma" panose="020B0604030504040204" pitchFamily="34" charset="0"/>
                <a:ea typeface="Tahoma" panose="020B0604030504040204" pitchFamily="34" charset="0"/>
                <a:cs typeface="Tahoma" panose="020B0604030504040204" pitchFamily="34" charset="0"/>
              </a:rPr>
              <a:t>Master</a:t>
            </a:r>
          </a:p>
          <a:p>
            <a:endParaRPr lang="en-US" sz="2400" dirty="0" smtClean="0">
              <a:latin typeface="Tahoma" panose="020B0604030504040204" pitchFamily="34" charset="0"/>
              <a:ea typeface="Tahoma" panose="020B0604030504040204" pitchFamily="34" charset="0"/>
              <a:cs typeface="Tahoma" panose="020B0604030504040204" pitchFamily="34" charset="0"/>
            </a:endParaRPr>
          </a:p>
          <a:p>
            <a:r>
              <a:rPr lang="en-US" sz="2400" dirty="0">
                <a:latin typeface="Tahoma" panose="020B0604030504040204" pitchFamily="34" charset="0"/>
                <a:ea typeface="Tahoma" panose="020B0604030504040204" pitchFamily="34" charset="0"/>
                <a:cs typeface="Tahoma" panose="020B0604030504040204" pitchFamily="34" charset="0"/>
              </a:rPr>
              <a:t>Application Master – Container </a:t>
            </a:r>
            <a:r>
              <a:rPr lang="en-US" sz="2400" dirty="0" smtClean="0">
                <a:latin typeface="Tahoma" panose="020B0604030504040204" pitchFamily="34" charset="0"/>
                <a:ea typeface="Tahoma" panose="020B0604030504040204" pitchFamily="34" charset="0"/>
                <a:cs typeface="Tahoma" panose="020B0604030504040204" pitchFamily="34" charset="0"/>
              </a:rPr>
              <a:t>Manager(Node Manager)</a:t>
            </a:r>
            <a:endParaRPr lang="en-US" sz="2400" dirty="0">
              <a:latin typeface="Tahoma" panose="020B0604030504040204" pitchFamily="34" charset="0"/>
              <a:ea typeface="Tahoma" panose="020B0604030504040204" pitchFamily="34" charset="0"/>
              <a:cs typeface="Tahoma" panose="020B0604030504040204" pitchFamily="34" charset="0"/>
            </a:endParaRPr>
          </a:p>
          <a:p>
            <a:endParaRPr lang="en-US" sz="2400" dirty="0">
              <a:latin typeface="Tahoma" panose="020B0604030504040204" pitchFamily="34" charset="0"/>
              <a:ea typeface="Tahoma" panose="020B0604030504040204" pitchFamily="34" charset="0"/>
              <a:cs typeface="Tahoma" panose="020B0604030504040204" pitchFamily="34" charset="0"/>
            </a:endParaRPr>
          </a:p>
          <a:p>
            <a:endParaRPr lang="en-US" sz="2400" dirty="0" smtClean="0">
              <a:latin typeface="Tahoma" panose="020B0604030504040204" pitchFamily="34" charset="0"/>
              <a:ea typeface="Tahoma" panose="020B0604030504040204" pitchFamily="34" charset="0"/>
              <a:cs typeface="Tahoma" panose="020B0604030504040204" pitchFamily="34" charset="0"/>
            </a:endParaRPr>
          </a:p>
          <a:p>
            <a:endParaRPr lang="en-US" sz="2400" dirty="0">
              <a:latin typeface="Tahoma" panose="020B0604030504040204" pitchFamily="34" charset="0"/>
              <a:ea typeface="Tahoma" panose="020B0604030504040204" pitchFamily="34" charset="0"/>
              <a:cs typeface="Tahoma" panose="020B0604030504040204" pitchFamily="34" charset="0"/>
            </a:endParaRPr>
          </a:p>
          <a:p>
            <a:endParaRPr lang="en-US" sz="2400" dirty="0" smtClean="0">
              <a:latin typeface="Tahoma" panose="020B0604030504040204" pitchFamily="34" charset="0"/>
              <a:ea typeface="Tahoma" panose="020B0604030504040204" pitchFamily="34" charset="0"/>
              <a:cs typeface="Tahoma" panose="020B0604030504040204" pitchFamily="34" charset="0"/>
            </a:endParaRPr>
          </a:p>
          <a:p>
            <a:endParaRPr lang="en-US" sz="2400" dirty="0">
              <a:latin typeface="Tahoma" panose="020B0604030504040204" pitchFamily="34" charset="0"/>
              <a:ea typeface="Tahoma" panose="020B0604030504040204" pitchFamily="34" charset="0"/>
              <a:cs typeface="Tahoma" panose="020B0604030504040204" pitchFamily="34" charset="0"/>
            </a:endParaRPr>
          </a:p>
          <a:p>
            <a:endParaRPr lang="en-US" sz="2400" dirty="0" smtClean="0">
              <a:latin typeface="Tahoma" panose="020B0604030504040204" pitchFamily="34" charset="0"/>
              <a:ea typeface="Tahoma" panose="020B0604030504040204" pitchFamily="34" charset="0"/>
              <a:cs typeface="Tahoma" panose="020B0604030504040204" pitchFamily="34" charset="0"/>
            </a:endParaRPr>
          </a:p>
          <a:p>
            <a:pPr marL="0" indent="0">
              <a:buNone/>
            </a:pPr>
            <a:r>
              <a:rPr lang="en-US" sz="2400" dirty="0" smtClean="0">
                <a:latin typeface="Tahoma" panose="020B0604030504040204" pitchFamily="34" charset="0"/>
                <a:ea typeface="Tahoma" panose="020B0604030504040204" pitchFamily="34" charset="0"/>
                <a:cs typeface="Tahoma" panose="020B0604030504040204" pitchFamily="34" charset="0"/>
              </a:rPr>
              <a:t>#would be explained in detail in coming slides…</a:t>
            </a:r>
            <a:endParaRPr lang="en-US" sz="2400" dirty="0">
              <a:latin typeface="Tahoma" panose="020B0604030504040204" pitchFamily="34" charset="0"/>
              <a:ea typeface="Tahoma" panose="020B0604030504040204" pitchFamily="34" charset="0"/>
              <a:cs typeface="Tahoma" panose="020B0604030504040204" pitchFamily="34" charset="0"/>
            </a:endParaRPr>
          </a:p>
          <a:p>
            <a:endParaRPr lang="en-US" dirty="0"/>
          </a:p>
        </p:txBody>
      </p:sp>
    </p:spTree>
    <p:extLst>
      <p:ext uri="{BB962C8B-B14F-4D97-AF65-F5344CB8AC3E}">
        <p14:creationId xmlns:p14="http://schemas.microsoft.com/office/powerpoint/2010/main" val="127667141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ahoma" panose="020B0604030504040204" pitchFamily="34" charset="0"/>
                <a:ea typeface="Tahoma" panose="020B0604030504040204" pitchFamily="34" charset="0"/>
                <a:cs typeface="Tahoma" panose="020B0604030504040204" pitchFamily="34" charset="0"/>
              </a:rPr>
              <a:t>Client – Resource Manager</a:t>
            </a:r>
            <a:br>
              <a:rPr lang="en-US" dirty="0" smtClean="0">
                <a:latin typeface="Tahoma" panose="020B0604030504040204" pitchFamily="34" charset="0"/>
                <a:ea typeface="Tahoma" panose="020B0604030504040204" pitchFamily="34" charset="0"/>
                <a:cs typeface="Tahoma" panose="020B0604030504040204" pitchFamily="34" charset="0"/>
              </a:rPr>
            </a:br>
            <a:endParaRPr lang="en-US" dirty="0"/>
          </a:p>
        </p:txBody>
      </p:sp>
      <p:pic>
        <p:nvPicPr>
          <p:cNvPr id="3074" name="Picture 2" descr="C:\Users\rohit.kumar.sureka\Desktop\2.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57200" y="914401"/>
            <a:ext cx="8153400" cy="48768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990600" y="6172200"/>
            <a:ext cx="7486986" cy="369332"/>
          </a:xfrm>
          <a:prstGeom prst="rect">
            <a:avLst/>
          </a:prstGeom>
          <a:noFill/>
        </p:spPr>
        <p:txBody>
          <a:bodyPr wrap="none" rtlCol="0">
            <a:spAutoFit/>
          </a:bodyPr>
          <a:lstStyle/>
          <a:p>
            <a:r>
              <a:rPr lang="en-US" dirty="0" smtClean="0">
                <a:effectLst/>
              </a:rPr>
              <a:t>#Client interacts specifically the Applications Manager component of the RM) </a:t>
            </a:r>
            <a:endParaRPr lang="en-US" dirty="0"/>
          </a:p>
        </p:txBody>
      </p:sp>
    </p:spTree>
    <p:extLst>
      <p:ext uri="{BB962C8B-B14F-4D97-AF65-F5344CB8AC3E}">
        <p14:creationId xmlns:p14="http://schemas.microsoft.com/office/powerpoint/2010/main" val="422533322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latin typeface="Tahoma" panose="020B0604030504040204" pitchFamily="34" charset="0"/>
                <a:ea typeface="Tahoma" panose="020B0604030504040204" pitchFamily="34" charset="0"/>
                <a:cs typeface="Tahoma" panose="020B0604030504040204" pitchFamily="34" charset="0"/>
              </a:rPr>
              <a:t>Client – Resource Manager</a:t>
            </a:r>
            <a:br>
              <a:rPr lang="en-US" dirty="0" smtClean="0">
                <a:latin typeface="Tahoma" panose="020B0604030504040204" pitchFamily="34" charset="0"/>
                <a:ea typeface="Tahoma" panose="020B0604030504040204" pitchFamily="34" charset="0"/>
                <a:cs typeface="Tahoma" panose="020B0604030504040204" pitchFamily="34" charset="0"/>
              </a:rPr>
            </a:br>
            <a:endParaRPr lang="en-US" dirty="0"/>
          </a:p>
        </p:txBody>
      </p:sp>
      <p:pic>
        <p:nvPicPr>
          <p:cNvPr id="4098" name="Picture 2" descr="C:\Users\rohit.kumar.sureka\Desktop\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1" y="1209675"/>
            <a:ext cx="8382000" cy="526732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004625" y="6444734"/>
            <a:ext cx="2057400" cy="369332"/>
          </a:xfrm>
          <a:prstGeom prst="rect">
            <a:avLst/>
          </a:prstGeom>
          <a:noFill/>
        </p:spPr>
        <p:txBody>
          <a:bodyPr wrap="square" rtlCol="0">
            <a:spAutoFit/>
          </a:bodyPr>
          <a:lstStyle/>
          <a:p>
            <a:r>
              <a:rPr lang="en-US" dirty="0" smtClean="0"/>
              <a:t>Figure 4</a:t>
            </a:r>
            <a:endParaRPr lang="en-US" dirty="0"/>
          </a:p>
        </p:txBody>
      </p:sp>
    </p:spTree>
    <p:extLst>
      <p:ext uri="{BB962C8B-B14F-4D97-AF65-F5344CB8AC3E}">
        <p14:creationId xmlns:p14="http://schemas.microsoft.com/office/powerpoint/2010/main" val="365159024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rmAutofit fontScale="90000"/>
          </a:bodyPr>
          <a:lstStyle/>
          <a:p>
            <a:pPr algn="l"/>
            <a:r>
              <a:rPr lang="en-US" dirty="0" smtClean="0">
                <a:latin typeface="Tahoma" panose="020B0604030504040204" pitchFamily="34" charset="0"/>
                <a:ea typeface="Tahoma" panose="020B0604030504040204" pitchFamily="34" charset="0"/>
                <a:cs typeface="Tahoma" panose="020B0604030504040204" pitchFamily="34" charset="0"/>
              </a:rPr>
              <a:t>Resource Manager – Application Master</a:t>
            </a:r>
            <a:br>
              <a:rPr lang="en-US" dirty="0" smtClean="0">
                <a:latin typeface="Tahoma" panose="020B0604030504040204" pitchFamily="34" charset="0"/>
                <a:ea typeface="Tahoma" panose="020B0604030504040204" pitchFamily="34" charset="0"/>
                <a:cs typeface="Tahoma" panose="020B0604030504040204" pitchFamily="34" charset="0"/>
              </a:rPr>
            </a:br>
            <a:endParaRPr lang="en-US" dirty="0"/>
          </a:p>
        </p:txBody>
      </p:sp>
      <p:pic>
        <p:nvPicPr>
          <p:cNvPr id="5122" name="Picture 2" descr="C:\Users\rohit.kumar.sureka\Desktop\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547813"/>
            <a:ext cx="8077200" cy="454818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366838" y="6153834"/>
            <a:ext cx="6400800" cy="646331"/>
          </a:xfrm>
          <a:prstGeom prst="rect">
            <a:avLst/>
          </a:prstGeom>
          <a:noFill/>
        </p:spPr>
        <p:txBody>
          <a:bodyPr wrap="square" rtlCol="0">
            <a:spAutoFit/>
          </a:bodyPr>
          <a:lstStyle/>
          <a:p>
            <a:r>
              <a:rPr lang="en-US" dirty="0" smtClean="0">
                <a:effectLst/>
              </a:rPr>
              <a:t># Communication steps between the AM and the RM (specifically the Scheduler component of the RM). </a:t>
            </a:r>
            <a:endParaRPr lang="en-US" dirty="0"/>
          </a:p>
        </p:txBody>
      </p:sp>
      <p:sp>
        <p:nvSpPr>
          <p:cNvPr id="6" name="TextBox 5"/>
          <p:cNvSpPr txBox="1"/>
          <p:nvPr/>
        </p:nvSpPr>
        <p:spPr>
          <a:xfrm>
            <a:off x="7083083" y="6504467"/>
            <a:ext cx="2057400" cy="369332"/>
          </a:xfrm>
          <a:prstGeom prst="rect">
            <a:avLst/>
          </a:prstGeom>
          <a:noFill/>
        </p:spPr>
        <p:txBody>
          <a:bodyPr wrap="square" rtlCol="0">
            <a:spAutoFit/>
          </a:bodyPr>
          <a:lstStyle/>
          <a:p>
            <a:r>
              <a:rPr lang="en-US" dirty="0" smtClean="0"/>
              <a:t>Figure 5</a:t>
            </a:r>
            <a:endParaRPr lang="en-US" dirty="0"/>
          </a:p>
        </p:txBody>
      </p:sp>
    </p:spTree>
    <p:extLst>
      <p:ext uri="{BB962C8B-B14F-4D97-AF65-F5344CB8AC3E}">
        <p14:creationId xmlns:p14="http://schemas.microsoft.com/office/powerpoint/2010/main" val="219296692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sz="4000" dirty="0">
                <a:latin typeface="Tahoma" panose="020B0604030504040204" pitchFamily="34" charset="0"/>
                <a:ea typeface="Tahoma" panose="020B0604030504040204" pitchFamily="34" charset="0"/>
                <a:cs typeface="Tahoma" panose="020B0604030504040204" pitchFamily="34" charset="0"/>
              </a:rPr>
              <a:t>Application Master – Container </a:t>
            </a:r>
            <a:r>
              <a:rPr lang="en-US" sz="4000" dirty="0" smtClean="0">
                <a:latin typeface="Tahoma" panose="020B0604030504040204" pitchFamily="34" charset="0"/>
                <a:ea typeface="Tahoma" panose="020B0604030504040204" pitchFamily="34" charset="0"/>
                <a:cs typeface="Tahoma" panose="020B0604030504040204" pitchFamily="34" charset="0"/>
              </a:rPr>
              <a:t>Manager(Node Manager)</a:t>
            </a:r>
            <a:endParaRPr lang="en-US" sz="4000" dirty="0">
              <a:latin typeface="Tahoma" panose="020B0604030504040204" pitchFamily="34" charset="0"/>
              <a:ea typeface="Tahoma" panose="020B0604030504040204" pitchFamily="34" charset="0"/>
              <a:cs typeface="Tahoma" panose="020B0604030504040204" pitchFamily="34" charset="0"/>
            </a:endParaRPr>
          </a:p>
        </p:txBody>
      </p:sp>
      <p:pic>
        <p:nvPicPr>
          <p:cNvPr id="6146" name="Picture 2" descr="C:\Users\rohit.kumar.sureka\Desktop\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2106613"/>
            <a:ext cx="7924800" cy="414178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004625" y="6444734"/>
            <a:ext cx="2057400" cy="369332"/>
          </a:xfrm>
          <a:prstGeom prst="rect">
            <a:avLst/>
          </a:prstGeom>
          <a:noFill/>
        </p:spPr>
        <p:txBody>
          <a:bodyPr wrap="square" rtlCol="0">
            <a:spAutoFit/>
          </a:bodyPr>
          <a:lstStyle/>
          <a:p>
            <a:r>
              <a:rPr lang="en-US" dirty="0" smtClean="0"/>
              <a:t>Figure 6</a:t>
            </a:r>
            <a:endParaRPr lang="en-US" dirty="0"/>
          </a:p>
        </p:txBody>
      </p:sp>
    </p:spTree>
    <p:extLst>
      <p:ext uri="{BB962C8B-B14F-4D97-AF65-F5344CB8AC3E}">
        <p14:creationId xmlns:p14="http://schemas.microsoft.com/office/powerpoint/2010/main" val="149658362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Protocols:</a:t>
            </a:r>
            <a:endParaRPr lang="en-US" dirty="0"/>
          </a:p>
        </p:txBody>
      </p:sp>
      <p:sp>
        <p:nvSpPr>
          <p:cNvPr id="3" name="Content Placeholder 2"/>
          <p:cNvSpPr>
            <a:spLocks noGrp="1"/>
          </p:cNvSpPr>
          <p:nvPr>
            <p:ph idx="1"/>
          </p:nvPr>
        </p:nvSpPr>
        <p:spPr/>
        <p:txBody>
          <a:bodyPr>
            <a:normAutofit/>
          </a:bodyPr>
          <a:lstStyle/>
          <a:p>
            <a:r>
              <a:rPr lang="en-US" sz="1900" b="1" dirty="0">
                <a:latin typeface="Tahoma" panose="020B0604030504040204" pitchFamily="34" charset="0"/>
                <a:ea typeface="Tahoma" panose="020B0604030504040204" pitchFamily="34" charset="0"/>
                <a:cs typeface="Tahoma" panose="020B0604030504040204" pitchFamily="34" charset="0"/>
              </a:rPr>
              <a:t>ClientRMProtocol:</a:t>
            </a:r>
            <a:r>
              <a:rPr lang="en-US" sz="1900" dirty="0">
                <a:latin typeface="Tahoma" panose="020B0604030504040204" pitchFamily="34" charset="0"/>
                <a:ea typeface="Tahoma" panose="020B0604030504040204" pitchFamily="34" charset="0"/>
                <a:cs typeface="Tahoma" panose="020B0604030504040204" pitchFamily="34" charset="0"/>
              </a:rPr>
              <a:t> Client RM (Fig. 4).</a:t>
            </a:r>
            <a:br>
              <a:rPr lang="en-US" sz="1900" dirty="0">
                <a:latin typeface="Tahoma" panose="020B0604030504040204" pitchFamily="34" charset="0"/>
                <a:ea typeface="Tahoma" panose="020B0604030504040204" pitchFamily="34" charset="0"/>
                <a:cs typeface="Tahoma" panose="020B0604030504040204" pitchFamily="34" charset="0"/>
              </a:rPr>
            </a:br>
            <a:r>
              <a:rPr lang="en-US" sz="1900" dirty="0">
                <a:latin typeface="Tahoma" panose="020B0604030504040204" pitchFamily="34" charset="0"/>
                <a:ea typeface="Tahoma" panose="020B0604030504040204" pitchFamily="34" charset="0"/>
                <a:cs typeface="Tahoma" panose="020B0604030504040204" pitchFamily="34" charset="0"/>
              </a:rPr>
              <a:t>This is the protocol for a client to communicate with the RM to launch a new application (i.e. an AM), check on the status of the application or kill the application</a:t>
            </a:r>
            <a:r>
              <a:rPr lang="en-US" sz="1900" dirty="0" smtClean="0">
                <a:latin typeface="Tahoma" panose="020B0604030504040204" pitchFamily="34" charset="0"/>
                <a:ea typeface="Tahoma" panose="020B0604030504040204" pitchFamily="34" charset="0"/>
                <a:cs typeface="Tahoma" panose="020B0604030504040204" pitchFamily="34" charset="0"/>
              </a:rPr>
              <a:t>.</a:t>
            </a:r>
          </a:p>
          <a:p>
            <a:endParaRPr lang="en-US" sz="1900" dirty="0">
              <a:latin typeface="Tahoma" panose="020B0604030504040204" pitchFamily="34" charset="0"/>
              <a:ea typeface="Tahoma" panose="020B0604030504040204" pitchFamily="34" charset="0"/>
              <a:cs typeface="Tahoma" panose="020B0604030504040204" pitchFamily="34" charset="0"/>
            </a:endParaRPr>
          </a:p>
          <a:p>
            <a:r>
              <a:rPr lang="en-US" sz="1900" b="1" dirty="0">
                <a:latin typeface="Tahoma" panose="020B0604030504040204" pitchFamily="34" charset="0"/>
                <a:ea typeface="Tahoma" panose="020B0604030504040204" pitchFamily="34" charset="0"/>
                <a:cs typeface="Tahoma" panose="020B0604030504040204" pitchFamily="34" charset="0"/>
              </a:rPr>
              <a:t>AMRMProtocol:</a:t>
            </a:r>
            <a:r>
              <a:rPr lang="en-US" sz="1900" dirty="0">
                <a:latin typeface="Tahoma" panose="020B0604030504040204" pitchFamily="34" charset="0"/>
                <a:ea typeface="Tahoma" panose="020B0604030504040204" pitchFamily="34" charset="0"/>
                <a:cs typeface="Tahoma" panose="020B0604030504040204" pitchFamily="34" charset="0"/>
              </a:rPr>
              <a:t> AM RM (Fig. 5).</a:t>
            </a:r>
            <a:br>
              <a:rPr lang="en-US" sz="1900" dirty="0">
                <a:latin typeface="Tahoma" panose="020B0604030504040204" pitchFamily="34" charset="0"/>
                <a:ea typeface="Tahoma" panose="020B0604030504040204" pitchFamily="34" charset="0"/>
                <a:cs typeface="Tahoma" panose="020B0604030504040204" pitchFamily="34" charset="0"/>
              </a:rPr>
            </a:br>
            <a:r>
              <a:rPr lang="en-US" sz="1900" dirty="0">
                <a:latin typeface="Tahoma" panose="020B0604030504040204" pitchFamily="34" charset="0"/>
                <a:ea typeface="Tahoma" panose="020B0604030504040204" pitchFamily="34" charset="0"/>
                <a:cs typeface="Tahoma" panose="020B0604030504040204" pitchFamily="34" charset="0"/>
              </a:rPr>
              <a:t>This is the protocol used by the AM to register/unregister itself with the RM, as well as to request resources from the RM Scheduler to run its tasks</a:t>
            </a:r>
            <a:r>
              <a:rPr lang="en-US" sz="1900" dirty="0" smtClean="0">
                <a:latin typeface="Tahoma" panose="020B0604030504040204" pitchFamily="34" charset="0"/>
                <a:ea typeface="Tahoma" panose="020B0604030504040204" pitchFamily="34" charset="0"/>
                <a:cs typeface="Tahoma" panose="020B0604030504040204" pitchFamily="34" charset="0"/>
              </a:rPr>
              <a:t>.</a:t>
            </a:r>
          </a:p>
          <a:p>
            <a:endParaRPr lang="en-US" sz="1900" dirty="0">
              <a:latin typeface="Tahoma" panose="020B0604030504040204" pitchFamily="34" charset="0"/>
              <a:ea typeface="Tahoma" panose="020B0604030504040204" pitchFamily="34" charset="0"/>
              <a:cs typeface="Tahoma" panose="020B0604030504040204" pitchFamily="34" charset="0"/>
            </a:endParaRPr>
          </a:p>
          <a:p>
            <a:r>
              <a:rPr lang="en-US" sz="1900" b="1" dirty="0">
                <a:latin typeface="Tahoma" panose="020B0604030504040204" pitchFamily="34" charset="0"/>
                <a:ea typeface="Tahoma" panose="020B0604030504040204" pitchFamily="34" charset="0"/>
                <a:cs typeface="Tahoma" panose="020B0604030504040204" pitchFamily="34" charset="0"/>
              </a:rPr>
              <a:t>ContainerManager: </a:t>
            </a:r>
            <a:r>
              <a:rPr lang="en-US" sz="1900" dirty="0">
                <a:latin typeface="Tahoma" panose="020B0604030504040204" pitchFamily="34" charset="0"/>
                <a:ea typeface="Tahoma" panose="020B0604030504040204" pitchFamily="34" charset="0"/>
                <a:cs typeface="Tahoma" panose="020B0604030504040204" pitchFamily="34" charset="0"/>
              </a:rPr>
              <a:t>AM NM (Fig. 6).</a:t>
            </a:r>
            <a:br>
              <a:rPr lang="en-US" sz="1900" dirty="0">
                <a:latin typeface="Tahoma" panose="020B0604030504040204" pitchFamily="34" charset="0"/>
                <a:ea typeface="Tahoma" panose="020B0604030504040204" pitchFamily="34" charset="0"/>
                <a:cs typeface="Tahoma" panose="020B0604030504040204" pitchFamily="34" charset="0"/>
              </a:rPr>
            </a:br>
            <a:r>
              <a:rPr lang="en-US" sz="1900" dirty="0">
                <a:latin typeface="Tahoma" panose="020B0604030504040204" pitchFamily="34" charset="0"/>
                <a:ea typeface="Tahoma" panose="020B0604030504040204" pitchFamily="34" charset="0"/>
                <a:cs typeface="Tahoma" panose="020B0604030504040204" pitchFamily="34" charset="0"/>
              </a:rPr>
              <a:t>This is the protocol used by the AM to communicate with the NM to start or stop containers and to get status updates on its containers.</a:t>
            </a:r>
          </a:p>
          <a:p>
            <a:endParaRPr lang="en-US" dirty="0"/>
          </a:p>
        </p:txBody>
      </p:sp>
    </p:spTree>
    <p:extLst>
      <p:ext uri="{BB962C8B-B14F-4D97-AF65-F5344CB8AC3E}">
        <p14:creationId xmlns:p14="http://schemas.microsoft.com/office/powerpoint/2010/main" val="193807821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685800"/>
            <a:ext cx="8229600" cy="1143000"/>
          </a:xfrm>
        </p:spPr>
        <p:txBody>
          <a:bodyPr>
            <a:noAutofit/>
          </a:bodyPr>
          <a:lstStyle/>
          <a:p>
            <a:pPr algn="l"/>
            <a:r>
              <a:rPr lang="en-US" dirty="0"/>
              <a:t>Migrating older </a:t>
            </a:r>
            <a:r>
              <a:rPr lang="en-US" dirty="0" err="1"/>
              <a:t>MapReduce</a:t>
            </a:r>
            <a:r>
              <a:rPr lang="en-US" dirty="0"/>
              <a:t> applications to run on </a:t>
            </a:r>
            <a:r>
              <a:rPr lang="en-US" dirty="0" err="1"/>
              <a:t>Hadoop</a:t>
            </a:r>
            <a:r>
              <a:rPr lang="en-US" dirty="0"/>
              <a:t> 0.23:</a:t>
            </a:r>
          </a:p>
        </p:txBody>
      </p:sp>
      <p:sp>
        <p:nvSpPr>
          <p:cNvPr id="3" name="Content Placeholder 2"/>
          <p:cNvSpPr>
            <a:spLocks noGrp="1"/>
          </p:cNvSpPr>
          <p:nvPr>
            <p:ph idx="1"/>
          </p:nvPr>
        </p:nvSpPr>
        <p:spPr>
          <a:xfrm>
            <a:off x="609600" y="2971800"/>
            <a:ext cx="8229600" cy="4525963"/>
          </a:xfrm>
        </p:spPr>
        <p:txBody>
          <a:bodyPr/>
          <a:lstStyle/>
          <a:p>
            <a:pPr marL="0" indent="0">
              <a:buNone/>
            </a:pPr>
            <a:r>
              <a:rPr lang="en-US" dirty="0" smtClean="0">
                <a:effectLst/>
              </a:rPr>
              <a:t>All client-facing </a:t>
            </a:r>
            <a:r>
              <a:rPr lang="en-US" dirty="0" err="1" smtClean="0">
                <a:effectLst/>
              </a:rPr>
              <a:t>MapReduce</a:t>
            </a:r>
            <a:r>
              <a:rPr lang="en-US" dirty="0" smtClean="0">
                <a:effectLst/>
              </a:rPr>
              <a:t> interfaces are unchanged, which means that there is no need to make any source code changes to run on top of </a:t>
            </a:r>
            <a:r>
              <a:rPr lang="en-US" dirty="0" err="1" smtClean="0">
                <a:effectLst/>
              </a:rPr>
              <a:t>Hadoop</a:t>
            </a:r>
            <a:r>
              <a:rPr lang="en-US" dirty="0" smtClean="0">
                <a:effectLst/>
              </a:rPr>
              <a:t> 0.23.</a:t>
            </a:r>
            <a:endParaRPr lang="en-US" dirty="0"/>
          </a:p>
        </p:txBody>
      </p:sp>
    </p:spTree>
    <p:extLst>
      <p:ext uri="{BB962C8B-B14F-4D97-AF65-F5344CB8AC3E}">
        <p14:creationId xmlns:p14="http://schemas.microsoft.com/office/powerpoint/2010/main" val="29157767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What is YARN ?</a:t>
            </a:r>
            <a:endParaRPr lang="en-US" dirty="0"/>
          </a:p>
        </p:txBody>
      </p:sp>
      <p:sp>
        <p:nvSpPr>
          <p:cNvPr id="3" name="Content Placeholder 2"/>
          <p:cNvSpPr>
            <a:spLocks noGrp="1"/>
          </p:cNvSpPr>
          <p:nvPr>
            <p:ph idx="1"/>
          </p:nvPr>
        </p:nvSpPr>
        <p:spPr/>
        <p:txBody>
          <a:bodyPr>
            <a:normAutofit lnSpcReduction="10000"/>
          </a:bodyPr>
          <a:lstStyle/>
          <a:p>
            <a:r>
              <a:rPr lang="en-US" sz="2400" dirty="0">
                <a:latin typeface="Tahoma" panose="020B0604030504040204" pitchFamily="34" charset="0"/>
                <a:ea typeface="Tahoma" panose="020B0604030504040204" pitchFamily="34" charset="0"/>
                <a:cs typeface="Tahoma" panose="020B0604030504040204" pitchFamily="34" charset="0"/>
              </a:rPr>
              <a:t>The new architecture divides the two major functions of the </a:t>
            </a:r>
            <a:r>
              <a:rPr lang="en-US" sz="2400" b="1" dirty="0" err="1">
                <a:latin typeface="Tahoma" panose="020B0604030504040204" pitchFamily="34" charset="0"/>
                <a:ea typeface="Tahoma" panose="020B0604030504040204" pitchFamily="34" charset="0"/>
                <a:cs typeface="Tahoma" panose="020B0604030504040204" pitchFamily="34" charset="0"/>
              </a:rPr>
              <a:t>JobTracker</a:t>
            </a:r>
            <a:r>
              <a:rPr lang="en-US" sz="2400" dirty="0">
                <a:latin typeface="Tahoma" panose="020B0604030504040204" pitchFamily="34" charset="0"/>
                <a:ea typeface="Tahoma" panose="020B0604030504040204" pitchFamily="34" charset="0"/>
                <a:cs typeface="Tahoma" panose="020B0604030504040204" pitchFamily="34" charset="0"/>
              </a:rPr>
              <a:t> – resource management and job life-cycle management – into separate components</a:t>
            </a:r>
            <a:r>
              <a:rPr lang="en-US" sz="2400" dirty="0" smtClean="0">
                <a:latin typeface="Tahoma" panose="020B0604030504040204" pitchFamily="34" charset="0"/>
                <a:ea typeface="Tahoma" panose="020B0604030504040204" pitchFamily="34" charset="0"/>
                <a:cs typeface="Tahoma" panose="020B0604030504040204" pitchFamily="34" charset="0"/>
              </a:rPr>
              <a:t>:</a:t>
            </a:r>
          </a:p>
          <a:p>
            <a:endParaRPr lang="en-US" sz="2400" dirty="0">
              <a:latin typeface="Tahoma" panose="020B0604030504040204" pitchFamily="34" charset="0"/>
              <a:ea typeface="Tahoma" panose="020B0604030504040204" pitchFamily="34" charset="0"/>
              <a:cs typeface="Tahoma" panose="020B0604030504040204" pitchFamily="34" charset="0"/>
            </a:endParaRPr>
          </a:p>
          <a:p>
            <a:r>
              <a:rPr lang="en-US" sz="2400" b="1" dirty="0">
                <a:latin typeface="Tahoma" panose="020B0604030504040204" pitchFamily="34" charset="0"/>
                <a:ea typeface="Tahoma" panose="020B0604030504040204" pitchFamily="34" charset="0"/>
                <a:cs typeface="Tahoma" panose="020B0604030504040204" pitchFamily="34" charset="0"/>
              </a:rPr>
              <a:t>A </a:t>
            </a:r>
            <a:r>
              <a:rPr lang="en-US" sz="2400" b="1" dirty="0" err="1">
                <a:latin typeface="Tahoma" panose="020B0604030504040204" pitchFamily="34" charset="0"/>
                <a:ea typeface="Tahoma" panose="020B0604030504040204" pitchFamily="34" charset="0"/>
                <a:cs typeface="Tahoma" panose="020B0604030504040204" pitchFamily="34" charset="0"/>
              </a:rPr>
              <a:t>ResourceManager</a:t>
            </a:r>
            <a:r>
              <a:rPr lang="en-US" sz="2400" b="1" dirty="0">
                <a:latin typeface="Tahoma" panose="020B0604030504040204" pitchFamily="34" charset="0"/>
                <a:ea typeface="Tahoma" panose="020B0604030504040204" pitchFamily="34" charset="0"/>
                <a:cs typeface="Tahoma" panose="020B0604030504040204" pitchFamily="34" charset="0"/>
              </a:rPr>
              <a:t> (RM) </a:t>
            </a:r>
            <a:r>
              <a:rPr lang="en-US" sz="2400" dirty="0">
                <a:latin typeface="Tahoma" panose="020B0604030504040204" pitchFamily="34" charset="0"/>
                <a:ea typeface="Tahoma" panose="020B0604030504040204" pitchFamily="34" charset="0"/>
                <a:cs typeface="Tahoma" panose="020B0604030504040204" pitchFamily="34" charset="0"/>
              </a:rPr>
              <a:t>that manages the global assignment of compute resources to applications.</a:t>
            </a:r>
          </a:p>
          <a:p>
            <a:r>
              <a:rPr lang="en-US" sz="2400" dirty="0">
                <a:latin typeface="Tahoma" panose="020B0604030504040204" pitchFamily="34" charset="0"/>
                <a:ea typeface="Tahoma" panose="020B0604030504040204" pitchFamily="34" charset="0"/>
                <a:cs typeface="Tahoma" panose="020B0604030504040204" pitchFamily="34" charset="0"/>
              </a:rPr>
              <a:t>A per-application </a:t>
            </a:r>
            <a:r>
              <a:rPr lang="en-US" sz="2400" b="1" dirty="0" err="1">
                <a:latin typeface="Tahoma" panose="020B0604030504040204" pitchFamily="34" charset="0"/>
                <a:ea typeface="Tahoma" panose="020B0604030504040204" pitchFamily="34" charset="0"/>
                <a:cs typeface="Tahoma" panose="020B0604030504040204" pitchFamily="34" charset="0"/>
              </a:rPr>
              <a:t>ApplicationMaster</a:t>
            </a:r>
            <a:r>
              <a:rPr lang="en-US" sz="2400" b="1" dirty="0">
                <a:latin typeface="Tahoma" panose="020B0604030504040204" pitchFamily="34" charset="0"/>
                <a:ea typeface="Tahoma" panose="020B0604030504040204" pitchFamily="34" charset="0"/>
                <a:cs typeface="Tahoma" panose="020B0604030504040204" pitchFamily="34" charset="0"/>
              </a:rPr>
              <a:t> (AM) </a:t>
            </a:r>
            <a:r>
              <a:rPr lang="en-US" sz="2400" dirty="0">
                <a:latin typeface="Tahoma" panose="020B0604030504040204" pitchFamily="34" charset="0"/>
                <a:ea typeface="Tahoma" panose="020B0604030504040204" pitchFamily="34" charset="0"/>
                <a:cs typeface="Tahoma" panose="020B0604030504040204" pitchFamily="34" charset="0"/>
              </a:rPr>
              <a:t>that manages the application’s life cycle</a:t>
            </a:r>
            <a:r>
              <a:rPr lang="en-US" sz="2400" dirty="0" smtClean="0">
                <a:latin typeface="Tahoma" panose="020B0604030504040204" pitchFamily="34" charset="0"/>
                <a:ea typeface="Tahoma" panose="020B0604030504040204" pitchFamily="34" charset="0"/>
                <a:cs typeface="Tahoma" panose="020B0604030504040204" pitchFamily="34" charset="0"/>
              </a:rPr>
              <a:t>.</a:t>
            </a:r>
          </a:p>
          <a:p>
            <a:endParaRPr lang="en-US" sz="2400" dirty="0">
              <a:latin typeface="Tahoma" panose="020B0604030504040204" pitchFamily="34" charset="0"/>
              <a:ea typeface="Tahoma" panose="020B0604030504040204" pitchFamily="34" charset="0"/>
              <a:cs typeface="Tahoma" panose="020B0604030504040204" pitchFamily="34" charset="0"/>
            </a:endParaRPr>
          </a:p>
          <a:p>
            <a:r>
              <a:rPr lang="en-US" sz="2400" dirty="0">
                <a:latin typeface="Tahoma" panose="020B0604030504040204" pitchFamily="34" charset="0"/>
                <a:ea typeface="Tahoma" panose="020B0604030504040204" pitchFamily="34" charset="0"/>
                <a:cs typeface="Tahoma" panose="020B0604030504040204" pitchFamily="34" charset="0"/>
              </a:rPr>
              <a:t># In </a:t>
            </a:r>
            <a:r>
              <a:rPr lang="en-US" sz="2400" dirty="0" err="1">
                <a:latin typeface="Tahoma" panose="020B0604030504040204" pitchFamily="34" charset="0"/>
                <a:ea typeface="Tahoma" panose="020B0604030504040204" pitchFamily="34" charset="0"/>
                <a:cs typeface="Tahoma" panose="020B0604030504040204" pitchFamily="34" charset="0"/>
              </a:rPr>
              <a:t>Hadoop</a:t>
            </a:r>
            <a:r>
              <a:rPr lang="en-US" sz="2400" dirty="0">
                <a:latin typeface="Tahoma" panose="020B0604030504040204" pitchFamily="34" charset="0"/>
                <a:ea typeface="Tahoma" panose="020B0604030504040204" pitchFamily="34" charset="0"/>
                <a:cs typeface="Tahoma" panose="020B0604030504040204" pitchFamily="34" charset="0"/>
              </a:rPr>
              <a:t> 0.23, a </a:t>
            </a:r>
            <a:r>
              <a:rPr lang="en-US" sz="2400" dirty="0" err="1">
                <a:latin typeface="Tahoma" panose="020B0604030504040204" pitchFamily="34" charset="0"/>
                <a:ea typeface="Tahoma" panose="020B0604030504040204" pitchFamily="34" charset="0"/>
                <a:cs typeface="Tahoma" panose="020B0604030504040204" pitchFamily="34" charset="0"/>
              </a:rPr>
              <a:t>MapReduce</a:t>
            </a:r>
            <a:r>
              <a:rPr lang="en-US" sz="2400" dirty="0">
                <a:latin typeface="Tahoma" panose="020B0604030504040204" pitchFamily="34" charset="0"/>
                <a:ea typeface="Tahoma" panose="020B0604030504040204" pitchFamily="34" charset="0"/>
                <a:cs typeface="Tahoma" panose="020B0604030504040204" pitchFamily="34" charset="0"/>
              </a:rPr>
              <a:t> application is a single job in the sense of classic </a:t>
            </a:r>
            <a:r>
              <a:rPr lang="en-US" sz="2400" dirty="0" err="1">
                <a:latin typeface="Tahoma" panose="020B0604030504040204" pitchFamily="34" charset="0"/>
                <a:ea typeface="Tahoma" panose="020B0604030504040204" pitchFamily="34" charset="0"/>
                <a:cs typeface="Tahoma" panose="020B0604030504040204" pitchFamily="34" charset="0"/>
              </a:rPr>
              <a:t>MapReduce</a:t>
            </a:r>
            <a:r>
              <a:rPr lang="en-US" sz="2400" dirty="0">
                <a:latin typeface="Tahoma" panose="020B0604030504040204" pitchFamily="34" charset="0"/>
                <a:ea typeface="Tahoma" panose="020B0604030504040204" pitchFamily="34" charset="0"/>
                <a:cs typeface="Tahoma" panose="020B0604030504040204" pitchFamily="34" charset="0"/>
              </a:rPr>
              <a:t>, executed by the </a:t>
            </a:r>
            <a:r>
              <a:rPr lang="en-US" sz="2400" dirty="0" err="1">
                <a:latin typeface="Tahoma" panose="020B0604030504040204" pitchFamily="34" charset="0"/>
                <a:ea typeface="Tahoma" panose="020B0604030504040204" pitchFamily="34" charset="0"/>
                <a:cs typeface="Tahoma" panose="020B0604030504040204" pitchFamily="34" charset="0"/>
              </a:rPr>
              <a:t>MapReduce</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ApplicationMaster</a:t>
            </a:r>
            <a:r>
              <a:rPr lang="en-US" sz="2400" dirty="0">
                <a:latin typeface="Tahoma" panose="020B0604030504040204" pitchFamily="34" charset="0"/>
                <a:ea typeface="Tahoma" panose="020B0604030504040204" pitchFamily="34" charset="0"/>
                <a:cs typeface="Tahoma" panose="020B0604030504040204" pitchFamily="34" charset="0"/>
              </a:rPr>
              <a:t>.</a:t>
            </a:r>
          </a:p>
          <a:p>
            <a:endParaRPr lang="en-US" sz="24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059095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YARN Supports:</a:t>
            </a:r>
            <a:endParaRPr lang="en-US" dirty="0"/>
          </a:p>
        </p:txBody>
      </p:sp>
      <p:pic>
        <p:nvPicPr>
          <p:cNvPr id="8194" name="Picture 2" descr="C:\Users\rohit.kumar.sureka\Desktop\YARN_B.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00201"/>
            <a:ext cx="9144000" cy="4953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61920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YARN Supports:</a:t>
            </a:r>
            <a:endParaRPr lang="en-US" dirty="0"/>
          </a:p>
        </p:txBody>
      </p:sp>
      <p:sp>
        <p:nvSpPr>
          <p:cNvPr id="3" name="Content Placeholder 2"/>
          <p:cNvSpPr>
            <a:spLocks noGrp="1"/>
          </p:cNvSpPr>
          <p:nvPr>
            <p:ph idx="1"/>
          </p:nvPr>
        </p:nvSpPr>
        <p:spPr/>
        <p:txBody>
          <a:bodyPr>
            <a:normAutofit fontScale="47500" lnSpcReduction="20000"/>
          </a:bodyPr>
          <a:lstStyle/>
          <a:p>
            <a:pPr marL="0" indent="0">
              <a:buNone/>
            </a:pPr>
            <a:r>
              <a:rPr lang="en-US" sz="4600" dirty="0"/>
              <a:t>Applications written (or being ported to run) on top of YARN i.e. Next Generation </a:t>
            </a:r>
            <a:r>
              <a:rPr lang="en-US" sz="4600" dirty="0" err="1"/>
              <a:t>Hadoop</a:t>
            </a:r>
            <a:r>
              <a:rPr lang="en-US" sz="4600" dirty="0"/>
              <a:t> processing framework aka NextGenMapReduce. </a:t>
            </a:r>
            <a:endParaRPr lang="en-US" sz="4600" dirty="0" smtClean="0"/>
          </a:p>
          <a:p>
            <a:pPr marL="0" indent="0">
              <a:buNone/>
            </a:pPr>
            <a:endParaRPr lang="en-US" sz="4600" dirty="0"/>
          </a:p>
          <a:p>
            <a:r>
              <a:rPr lang="en-US" dirty="0" smtClean="0"/>
              <a:t>Apache </a:t>
            </a:r>
            <a:r>
              <a:rPr lang="en-US" dirty="0" err="1" smtClean="0"/>
              <a:t>Hadoop</a:t>
            </a:r>
            <a:r>
              <a:rPr lang="en-US" dirty="0" smtClean="0"/>
              <a:t> </a:t>
            </a:r>
            <a:r>
              <a:rPr lang="en-US" dirty="0" err="1" smtClean="0"/>
              <a:t>MapReduce</a:t>
            </a:r>
            <a:r>
              <a:rPr lang="en-US" dirty="0" smtClean="0"/>
              <a:t>, of course! - </a:t>
            </a:r>
            <a:r>
              <a:rPr lang="en-US" dirty="0" smtClean="0">
                <a:hlinkClick r:id="rId2"/>
              </a:rPr>
              <a:t>https://issues.apache.org/jira/browse/MAPREDUCE-279</a:t>
            </a:r>
            <a:r>
              <a:rPr lang="en-US" dirty="0" smtClean="0"/>
              <a:t> </a:t>
            </a:r>
          </a:p>
          <a:p>
            <a:endParaRPr lang="en-US" dirty="0" smtClean="0"/>
          </a:p>
          <a:p>
            <a:r>
              <a:rPr lang="en-US" dirty="0" smtClean="0"/>
              <a:t>Spark - </a:t>
            </a:r>
            <a:r>
              <a:rPr lang="en-US" dirty="0" smtClean="0">
                <a:hlinkClick r:id="rId3"/>
              </a:rPr>
              <a:t>https://github.com/mesos/spark-yarn/</a:t>
            </a:r>
            <a:r>
              <a:rPr lang="en-US" dirty="0" smtClean="0"/>
              <a:t> </a:t>
            </a:r>
          </a:p>
          <a:p>
            <a:endParaRPr lang="en-US" dirty="0" smtClean="0"/>
          </a:p>
          <a:p>
            <a:r>
              <a:rPr lang="en-US" dirty="0" smtClean="0"/>
              <a:t>Apache HAMA - </a:t>
            </a:r>
            <a:r>
              <a:rPr lang="en-US" dirty="0" smtClean="0">
                <a:hlinkClick r:id="rId4"/>
              </a:rPr>
              <a:t>https://issues.apache.org/jira/browse/HAMA-431</a:t>
            </a:r>
            <a:r>
              <a:rPr lang="en-US" dirty="0" smtClean="0"/>
              <a:t> </a:t>
            </a:r>
          </a:p>
          <a:p>
            <a:endParaRPr lang="en-US" dirty="0" smtClean="0"/>
          </a:p>
          <a:p>
            <a:r>
              <a:rPr lang="en-US" dirty="0" smtClean="0"/>
              <a:t>Apache </a:t>
            </a:r>
            <a:r>
              <a:rPr lang="en-US" dirty="0" err="1" smtClean="0"/>
              <a:t>Giraph</a:t>
            </a:r>
            <a:r>
              <a:rPr lang="en-US" dirty="0" smtClean="0"/>
              <a:t> - </a:t>
            </a:r>
            <a:r>
              <a:rPr lang="en-US" dirty="0" smtClean="0">
                <a:hlinkClick r:id="rId5"/>
              </a:rPr>
              <a:t>https://issues.apache.org/jira/browse/GIRAPH-13</a:t>
            </a:r>
            <a:r>
              <a:rPr lang="en-US" dirty="0" smtClean="0"/>
              <a:t> </a:t>
            </a:r>
          </a:p>
          <a:p>
            <a:endParaRPr lang="en-US" dirty="0" smtClean="0"/>
          </a:p>
          <a:p>
            <a:r>
              <a:rPr lang="en-US" dirty="0" smtClean="0"/>
              <a:t>Open MPI - </a:t>
            </a:r>
            <a:r>
              <a:rPr lang="en-US" dirty="0" smtClean="0">
                <a:hlinkClick r:id="rId6"/>
              </a:rPr>
              <a:t>https://issues.apache.org/jira/browse/MAPREDUCE-2911</a:t>
            </a:r>
            <a:r>
              <a:rPr lang="en-US" dirty="0" smtClean="0"/>
              <a:t> </a:t>
            </a:r>
          </a:p>
          <a:p>
            <a:endParaRPr lang="en-US" dirty="0" smtClean="0"/>
          </a:p>
          <a:p>
            <a:r>
              <a:rPr lang="en-US" dirty="0" smtClean="0"/>
              <a:t>Generic Co-Processors for Apache </a:t>
            </a:r>
            <a:r>
              <a:rPr lang="en-US" dirty="0" err="1" smtClean="0"/>
              <a:t>HBase</a:t>
            </a:r>
            <a:r>
              <a:rPr lang="en-US" dirty="0" smtClean="0"/>
              <a:t> - </a:t>
            </a:r>
            <a:r>
              <a:rPr lang="en-US" dirty="0" smtClean="0">
                <a:hlinkClick r:id="rId7"/>
              </a:rPr>
              <a:t>https://issues.apache.org/jira/browse/HBASE-4047</a:t>
            </a:r>
            <a:r>
              <a:rPr lang="en-US" dirty="0" smtClean="0"/>
              <a:t> </a:t>
            </a:r>
          </a:p>
          <a:p>
            <a:endParaRPr lang="en-US" dirty="0" smtClean="0"/>
          </a:p>
          <a:p>
            <a:pPr marL="0" indent="0">
              <a:buNone/>
            </a:pPr>
            <a:r>
              <a:rPr lang="en-US" dirty="0"/>
              <a:t> </a:t>
            </a:r>
            <a:r>
              <a:rPr lang="en-US" dirty="0" smtClean="0"/>
              <a:t>Other ideas: </a:t>
            </a:r>
          </a:p>
          <a:p>
            <a:pPr marL="0" indent="0">
              <a:buNone/>
            </a:pPr>
            <a:endParaRPr lang="en-US" dirty="0" smtClean="0"/>
          </a:p>
          <a:p>
            <a:r>
              <a:rPr lang="en-US" dirty="0" smtClean="0"/>
              <a:t>Apache </a:t>
            </a:r>
            <a:r>
              <a:rPr lang="en-US" dirty="0" err="1" smtClean="0"/>
              <a:t>HBase</a:t>
            </a:r>
            <a:r>
              <a:rPr lang="en-US" dirty="0" smtClean="0"/>
              <a:t> deployment using YARN - </a:t>
            </a:r>
            <a:r>
              <a:rPr lang="en-US" dirty="0" smtClean="0">
                <a:hlinkClick r:id="rId8"/>
              </a:rPr>
              <a:t>https://issues.apache.org/jira/browse/HBASE-4329</a:t>
            </a:r>
            <a:r>
              <a:rPr lang="en-US" dirty="0" smtClean="0"/>
              <a:t> </a:t>
            </a:r>
          </a:p>
          <a:p>
            <a:endParaRPr lang="en-US" dirty="0"/>
          </a:p>
        </p:txBody>
      </p:sp>
    </p:spTree>
    <p:extLst>
      <p:ext uri="{BB962C8B-B14F-4D97-AF65-F5344CB8AC3E}">
        <p14:creationId xmlns:p14="http://schemas.microsoft.com/office/powerpoint/2010/main" val="422950625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Further Knowledge Resources:</a:t>
            </a:r>
            <a:endParaRPr lang="en-US" dirty="0"/>
          </a:p>
        </p:txBody>
      </p:sp>
      <p:sp>
        <p:nvSpPr>
          <p:cNvPr id="3" name="Content Placeholder 2"/>
          <p:cNvSpPr>
            <a:spLocks noGrp="1"/>
          </p:cNvSpPr>
          <p:nvPr>
            <p:ph idx="1"/>
          </p:nvPr>
        </p:nvSpPr>
        <p:spPr>
          <a:xfrm>
            <a:off x="457200" y="1600201"/>
            <a:ext cx="8229600" cy="1981200"/>
          </a:xfrm>
        </p:spPr>
        <p:txBody>
          <a:bodyPr>
            <a:normAutofit fontScale="40000" lnSpcReduction="20000"/>
          </a:bodyPr>
          <a:lstStyle/>
          <a:p>
            <a:r>
              <a:rPr lang="en-US" dirty="0" smtClean="0">
                <a:hlinkClick r:id="rId3"/>
              </a:rPr>
              <a:t>http://hadoop.apache.org/docs/current/hadoop-yarn/hadoop-yarn-site/WritingYarnApplications.html</a:t>
            </a:r>
            <a:endParaRPr lang="en-US" dirty="0" smtClean="0"/>
          </a:p>
          <a:p>
            <a:endParaRPr lang="en-US" dirty="0" smtClean="0"/>
          </a:p>
          <a:p>
            <a:r>
              <a:rPr lang="en-US" dirty="0" smtClean="0">
                <a:hlinkClick r:id="rId4"/>
              </a:rPr>
              <a:t>http://developer.yahoo.com/blogs/hadoop/next-generation-apache-hadoop-mapreduce-scheduler-4141.html</a:t>
            </a:r>
            <a:endParaRPr lang="en-US" dirty="0" smtClean="0"/>
          </a:p>
          <a:p>
            <a:endParaRPr lang="en-US" dirty="0" smtClean="0"/>
          </a:p>
          <a:p>
            <a:r>
              <a:rPr lang="en-US" dirty="0" smtClean="0">
                <a:hlinkClick r:id="rId5"/>
              </a:rPr>
              <a:t>http://wiki.apache.org/hadoop/WritingYarnApps</a:t>
            </a:r>
            <a:endParaRPr lang="en-US" dirty="0" smtClean="0"/>
          </a:p>
          <a:p>
            <a:endParaRPr lang="en-US" dirty="0" smtClean="0"/>
          </a:p>
          <a:p>
            <a:r>
              <a:rPr lang="en-US" dirty="0" smtClean="0">
                <a:hlinkClick r:id="rId6"/>
              </a:rPr>
              <a:t>http://hortonworks.com/blog/introducing-apache-hadoop-yarn/</a:t>
            </a:r>
            <a:endParaRPr lang="en-US" dirty="0" smtClean="0"/>
          </a:p>
          <a:p>
            <a:endParaRPr lang="en-US" dirty="0" smtClean="0"/>
          </a:p>
          <a:p>
            <a:endParaRPr lang="en-US" dirty="0" smtClean="0"/>
          </a:p>
          <a:p>
            <a:endParaRPr lang="en-US" dirty="0" smtClean="0"/>
          </a:p>
          <a:p>
            <a:endParaRPr lang="en-US" dirty="0"/>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352818956"/>
              </p:ext>
            </p:extLst>
          </p:nvPr>
        </p:nvGraphicFramePr>
        <p:xfrm>
          <a:off x="685800" y="3810000"/>
          <a:ext cx="2179638" cy="1981200"/>
        </p:xfrm>
        <a:graphic>
          <a:graphicData uri="http://schemas.openxmlformats.org/presentationml/2006/ole">
            <mc:AlternateContent xmlns:mc="http://schemas.openxmlformats.org/markup-compatibility/2006">
              <mc:Choice xmlns:v="urn:schemas-microsoft-com:vml" Requires="v">
                <p:oleObj spid="_x0000_s9228" name="Acrobat Document" r:id="rId7" imgW="5829103" imgH="7543564" progId="AcroExch.Document.11">
                  <p:embed/>
                </p:oleObj>
              </mc:Choice>
              <mc:Fallback>
                <p:oleObj name="Acrobat Document" r:id="rId7" imgW="5829103" imgH="7543564" progId="AcroExch.Document.11">
                  <p:embed/>
                  <p:pic>
                    <p:nvPicPr>
                      <p:cNvPr id="0" name=""/>
                      <p:cNvPicPr/>
                      <p:nvPr/>
                    </p:nvPicPr>
                    <p:blipFill>
                      <a:blip r:embed="rId8"/>
                      <a:stretch>
                        <a:fillRect/>
                      </a:stretch>
                    </p:blipFill>
                    <p:spPr>
                      <a:xfrm>
                        <a:off x="685800" y="3810000"/>
                        <a:ext cx="2179638" cy="19812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352930686"/>
              </p:ext>
            </p:extLst>
          </p:nvPr>
        </p:nvGraphicFramePr>
        <p:xfrm>
          <a:off x="3200400" y="3962400"/>
          <a:ext cx="1600200" cy="2063750"/>
        </p:xfrm>
        <a:graphic>
          <a:graphicData uri="http://schemas.openxmlformats.org/presentationml/2006/ole">
            <mc:AlternateContent xmlns:mc="http://schemas.openxmlformats.org/markup-compatibility/2006">
              <mc:Choice xmlns:v="urn:schemas-microsoft-com:vml" Requires="v">
                <p:oleObj spid="_x0000_s9229" name="Acrobat Document" r:id="rId9" imgW="4800359" imgH="6191197" progId="AcroExch.Document.11">
                  <p:embed/>
                </p:oleObj>
              </mc:Choice>
              <mc:Fallback>
                <p:oleObj name="Acrobat Document" r:id="rId9" imgW="4800359" imgH="6191197" progId="AcroExch.Document.11">
                  <p:embed/>
                  <p:pic>
                    <p:nvPicPr>
                      <p:cNvPr id="0" name=""/>
                      <p:cNvPicPr/>
                      <p:nvPr/>
                    </p:nvPicPr>
                    <p:blipFill>
                      <a:blip r:embed="rId10"/>
                      <a:stretch>
                        <a:fillRect/>
                      </a:stretch>
                    </p:blipFill>
                    <p:spPr>
                      <a:xfrm>
                        <a:off x="3200400" y="3962400"/>
                        <a:ext cx="1600200" cy="2063750"/>
                      </a:xfrm>
                      <a:prstGeom prst="rect">
                        <a:avLst/>
                      </a:prstGeom>
                    </p:spPr>
                  </p:pic>
                </p:oleObj>
              </mc:Fallback>
            </mc:AlternateContent>
          </a:graphicData>
        </a:graphic>
      </p:graphicFrame>
    </p:spTree>
    <p:extLst>
      <p:ext uri="{BB962C8B-B14F-4D97-AF65-F5344CB8AC3E}">
        <p14:creationId xmlns:p14="http://schemas.microsoft.com/office/powerpoint/2010/main" val="41273636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dirty="0" smtClean="0"/>
              <a:t>Job Tracker is combination of RM and AM what about Task Tracker(MRv1) ?</a:t>
            </a:r>
            <a:endParaRPr lang="en-US" dirty="0"/>
          </a:p>
        </p:txBody>
      </p:sp>
      <p:sp>
        <p:nvSpPr>
          <p:cNvPr id="3" name="Content Placeholder 2"/>
          <p:cNvSpPr>
            <a:spLocks noGrp="1"/>
          </p:cNvSpPr>
          <p:nvPr>
            <p:ph idx="1"/>
          </p:nvPr>
        </p:nvSpPr>
        <p:spPr/>
        <p:txBody>
          <a:bodyPr>
            <a:normAutofit lnSpcReduction="10000"/>
          </a:bodyPr>
          <a:lstStyle/>
          <a:p>
            <a:r>
              <a:rPr lang="en-US" sz="2400" dirty="0">
                <a:latin typeface="Tahoma" panose="020B0604030504040204" pitchFamily="34" charset="0"/>
                <a:ea typeface="Tahoma" panose="020B0604030504040204" pitchFamily="34" charset="0"/>
                <a:cs typeface="Tahoma" panose="020B0604030504040204" pitchFamily="34" charset="0"/>
              </a:rPr>
              <a:t>There is also a per-machine </a:t>
            </a:r>
            <a:r>
              <a:rPr lang="en-US" sz="2400" dirty="0" err="1">
                <a:latin typeface="Tahoma" panose="020B0604030504040204" pitchFamily="34" charset="0"/>
                <a:ea typeface="Tahoma" panose="020B0604030504040204" pitchFamily="34" charset="0"/>
                <a:cs typeface="Tahoma" panose="020B0604030504040204" pitchFamily="34" charset="0"/>
              </a:rPr>
              <a:t>NodeManager</a:t>
            </a:r>
            <a:r>
              <a:rPr lang="en-US" sz="2400" dirty="0">
                <a:latin typeface="Tahoma" panose="020B0604030504040204" pitchFamily="34" charset="0"/>
                <a:ea typeface="Tahoma" panose="020B0604030504040204" pitchFamily="34" charset="0"/>
                <a:cs typeface="Tahoma" panose="020B0604030504040204" pitchFamily="34" charset="0"/>
              </a:rPr>
              <a:t> (NM) that manages the user processes on that machine. </a:t>
            </a:r>
            <a:endParaRPr lang="en-US" sz="2400" dirty="0" smtClean="0">
              <a:latin typeface="Tahoma" panose="020B0604030504040204" pitchFamily="34" charset="0"/>
              <a:ea typeface="Tahoma" panose="020B0604030504040204" pitchFamily="34" charset="0"/>
              <a:cs typeface="Tahoma" panose="020B0604030504040204" pitchFamily="34" charset="0"/>
            </a:endParaRPr>
          </a:p>
          <a:p>
            <a:endParaRPr lang="en-US" sz="2400" dirty="0">
              <a:latin typeface="Tahoma" panose="020B0604030504040204" pitchFamily="34" charset="0"/>
              <a:ea typeface="Tahoma" panose="020B0604030504040204" pitchFamily="34" charset="0"/>
              <a:cs typeface="Tahoma" panose="020B0604030504040204" pitchFamily="34" charset="0"/>
            </a:endParaRPr>
          </a:p>
          <a:p>
            <a:r>
              <a:rPr lang="en-US" sz="2400" dirty="0">
                <a:latin typeface="Tahoma" panose="020B0604030504040204" pitchFamily="34" charset="0"/>
                <a:ea typeface="Tahoma" panose="020B0604030504040204" pitchFamily="34" charset="0"/>
                <a:cs typeface="Tahoma" panose="020B0604030504040204" pitchFamily="34" charset="0"/>
              </a:rPr>
              <a:t>The RM and the NM form the computation fabric of the cluster. </a:t>
            </a:r>
            <a:endParaRPr lang="en-US" sz="2400" dirty="0" smtClean="0">
              <a:latin typeface="Tahoma" panose="020B0604030504040204" pitchFamily="34" charset="0"/>
              <a:ea typeface="Tahoma" panose="020B0604030504040204" pitchFamily="34" charset="0"/>
              <a:cs typeface="Tahoma" panose="020B0604030504040204" pitchFamily="34" charset="0"/>
            </a:endParaRPr>
          </a:p>
          <a:p>
            <a:endParaRPr lang="en-US" sz="2400" dirty="0">
              <a:latin typeface="Tahoma" panose="020B0604030504040204" pitchFamily="34" charset="0"/>
              <a:ea typeface="Tahoma" panose="020B0604030504040204" pitchFamily="34" charset="0"/>
              <a:cs typeface="Tahoma" panose="020B0604030504040204" pitchFamily="34" charset="0"/>
            </a:endParaRPr>
          </a:p>
          <a:p>
            <a:r>
              <a:rPr lang="en-US" sz="2400" dirty="0">
                <a:latin typeface="Tahoma" panose="020B0604030504040204" pitchFamily="34" charset="0"/>
                <a:ea typeface="Tahoma" panose="020B0604030504040204" pitchFamily="34" charset="0"/>
                <a:cs typeface="Tahoma" panose="020B0604030504040204" pitchFamily="34" charset="0"/>
              </a:rPr>
              <a:t>For application specific long-running auxiliary services that are plugged with NM is part of configuration, and loaded by the NM during startup</a:t>
            </a:r>
            <a:r>
              <a:rPr lang="en-US" sz="2400" dirty="0" smtClean="0">
                <a:latin typeface="Tahoma" panose="020B0604030504040204" pitchFamily="34" charset="0"/>
                <a:ea typeface="Tahoma" panose="020B0604030504040204" pitchFamily="34" charset="0"/>
                <a:cs typeface="Tahoma" panose="020B0604030504040204" pitchFamily="34" charset="0"/>
              </a:rPr>
              <a:t>.</a:t>
            </a:r>
          </a:p>
          <a:p>
            <a:endParaRPr lang="en-US" sz="2400" dirty="0">
              <a:latin typeface="Tahoma" panose="020B0604030504040204" pitchFamily="34" charset="0"/>
              <a:ea typeface="Tahoma" panose="020B0604030504040204" pitchFamily="34" charset="0"/>
              <a:cs typeface="Tahoma" panose="020B0604030504040204" pitchFamily="34" charset="0"/>
            </a:endParaRPr>
          </a:p>
          <a:p>
            <a:r>
              <a:rPr lang="en-US" sz="2400" dirty="0">
                <a:latin typeface="Tahoma" panose="020B0604030504040204" pitchFamily="34" charset="0"/>
                <a:ea typeface="Tahoma" panose="020B0604030504040204" pitchFamily="34" charset="0"/>
                <a:cs typeface="Tahoma" panose="020B0604030504040204" pitchFamily="34" charset="0"/>
              </a:rPr>
              <a:t>For </a:t>
            </a:r>
            <a:r>
              <a:rPr lang="en-US" sz="2400" dirty="0" err="1">
                <a:latin typeface="Tahoma" panose="020B0604030504040204" pitchFamily="34" charset="0"/>
                <a:ea typeface="Tahoma" panose="020B0604030504040204" pitchFamily="34" charset="0"/>
                <a:cs typeface="Tahoma" panose="020B0604030504040204" pitchFamily="34" charset="0"/>
              </a:rPr>
              <a:t>MapReduce</a:t>
            </a:r>
            <a:r>
              <a:rPr lang="en-US" sz="2400" dirty="0">
                <a:latin typeface="Tahoma" panose="020B0604030504040204" pitchFamily="34" charset="0"/>
                <a:ea typeface="Tahoma" panose="020B0604030504040204" pitchFamily="34" charset="0"/>
                <a:cs typeface="Tahoma" panose="020B0604030504040204" pitchFamily="34" charset="0"/>
              </a:rPr>
              <a:t> applications on YARN, shuffle is a typical auxiliary service loaded by the </a:t>
            </a:r>
            <a:r>
              <a:rPr lang="en-US" sz="2400" dirty="0" smtClean="0">
                <a:latin typeface="Tahoma" panose="020B0604030504040204" pitchFamily="34" charset="0"/>
                <a:ea typeface="Tahoma" panose="020B0604030504040204" pitchFamily="34" charset="0"/>
                <a:cs typeface="Tahoma" panose="020B0604030504040204" pitchFamily="34" charset="0"/>
              </a:rPr>
              <a:t>NMs.</a:t>
            </a:r>
            <a:endParaRPr lang="en-US" sz="24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8450305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dirty="0" smtClean="0"/>
              <a:t>How RM , AM and NM work together?</a:t>
            </a:r>
            <a:endParaRPr lang="en-US" dirty="0"/>
          </a:p>
        </p:txBody>
      </p:sp>
      <p:sp>
        <p:nvSpPr>
          <p:cNvPr id="3" name="Content Placeholder 2"/>
          <p:cNvSpPr>
            <a:spLocks noGrp="1"/>
          </p:cNvSpPr>
          <p:nvPr>
            <p:ph idx="1"/>
          </p:nvPr>
        </p:nvSpPr>
        <p:spPr>
          <a:xfrm>
            <a:off x="457200" y="1600201"/>
            <a:ext cx="8229600" cy="1981200"/>
          </a:xfrm>
        </p:spPr>
        <p:txBody>
          <a:bodyPr/>
          <a:lstStyle/>
          <a:p>
            <a:r>
              <a:rPr lang="en-US" sz="2400" dirty="0">
                <a:latin typeface="Tahoma" panose="020B0604030504040204" pitchFamily="34" charset="0"/>
                <a:ea typeface="Tahoma" panose="020B0604030504040204" pitchFamily="34" charset="0"/>
                <a:cs typeface="Tahoma" panose="020B0604030504040204" pitchFamily="34" charset="0"/>
              </a:rPr>
              <a:t>The per-application </a:t>
            </a:r>
            <a:r>
              <a:rPr lang="en-US" sz="2400" dirty="0" err="1">
                <a:latin typeface="Tahoma" panose="020B0604030504040204" pitchFamily="34" charset="0"/>
                <a:ea typeface="Tahoma" panose="020B0604030504040204" pitchFamily="34" charset="0"/>
                <a:cs typeface="Tahoma" panose="020B0604030504040204" pitchFamily="34" charset="0"/>
              </a:rPr>
              <a:t>ApplicationMaster</a:t>
            </a:r>
            <a:r>
              <a:rPr lang="en-US" sz="2400" dirty="0">
                <a:latin typeface="Tahoma" panose="020B0604030504040204" pitchFamily="34" charset="0"/>
                <a:ea typeface="Tahoma" panose="020B0604030504040204" pitchFamily="34" charset="0"/>
                <a:cs typeface="Tahoma" panose="020B0604030504040204" pitchFamily="34" charset="0"/>
              </a:rPr>
              <a:t> is a framework specific library and is tasked with negotiating resources from the </a:t>
            </a:r>
            <a:r>
              <a:rPr lang="en-US" sz="2400" dirty="0" err="1">
                <a:latin typeface="Tahoma" panose="020B0604030504040204" pitchFamily="34" charset="0"/>
                <a:ea typeface="Tahoma" panose="020B0604030504040204" pitchFamily="34" charset="0"/>
                <a:cs typeface="Tahoma" panose="020B0604030504040204" pitchFamily="34" charset="0"/>
              </a:rPr>
              <a:t>ResourceManager</a:t>
            </a:r>
            <a:r>
              <a:rPr lang="en-US" sz="2400" dirty="0">
                <a:latin typeface="Tahoma" panose="020B0604030504040204" pitchFamily="34" charset="0"/>
                <a:ea typeface="Tahoma" panose="020B0604030504040204" pitchFamily="34" charset="0"/>
                <a:cs typeface="Tahoma" panose="020B0604030504040204" pitchFamily="34" charset="0"/>
              </a:rPr>
              <a:t> and working with the </a:t>
            </a:r>
            <a:r>
              <a:rPr lang="en-US" sz="2400" dirty="0" err="1">
                <a:latin typeface="Tahoma" panose="020B0604030504040204" pitchFamily="34" charset="0"/>
                <a:ea typeface="Tahoma" panose="020B0604030504040204" pitchFamily="34" charset="0"/>
                <a:cs typeface="Tahoma" panose="020B0604030504040204" pitchFamily="34" charset="0"/>
              </a:rPr>
              <a:t>NodeManager</a:t>
            </a:r>
            <a:r>
              <a:rPr lang="en-US" sz="2400" dirty="0">
                <a:latin typeface="Tahoma" panose="020B0604030504040204" pitchFamily="34" charset="0"/>
                <a:ea typeface="Tahoma" panose="020B0604030504040204" pitchFamily="34" charset="0"/>
                <a:cs typeface="Tahoma" panose="020B0604030504040204" pitchFamily="34" charset="0"/>
              </a:rPr>
              <a:t>(s) to execute and monitor the tasks.</a:t>
            </a:r>
          </a:p>
          <a:p>
            <a:endParaRPr lang="en-US" dirty="0"/>
          </a:p>
        </p:txBody>
      </p:sp>
    </p:spTree>
    <p:extLst>
      <p:ext uri="{BB962C8B-B14F-4D97-AF65-F5344CB8AC3E}">
        <p14:creationId xmlns:p14="http://schemas.microsoft.com/office/powerpoint/2010/main" val="42381302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Think beyond </a:t>
            </a:r>
            <a:r>
              <a:rPr lang="en-US" dirty="0" err="1" smtClean="0"/>
              <a:t>MapReduce</a:t>
            </a:r>
            <a:r>
              <a:rPr lang="en-US" dirty="0" smtClean="0"/>
              <a:t> !</a:t>
            </a:r>
            <a:endParaRPr lang="en-US" dirty="0"/>
          </a:p>
        </p:txBody>
      </p:sp>
      <p:sp>
        <p:nvSpPr>
          <p:cNvPr id="3" name="Content Placeholder 2"/>
          <p:cNvSpPr>
            <a:spLocks noGrp="1"/>
          </p:cNvSpPr>
          <p:nvPr>
            <p:ph idx="1"/>
          </p:nvPr>
        </p:nvSpPr>
        <p:spPr>
          <a:xfrm>
            <a:off x="457200" y="1600200"/>
            <a:ext cx="8382000" cy="4419599"/>
          </a:xfrm>
        </p:spPr>
        <p:txBody>
          <a:bodyPr>
            <a:noAutofit/>
          </a:bodyPr>
          <a:lstStyle/>
          <a:p>
            <a:r>
              <a:rPr lang="en-US" sz="2400" dirty="0">
                <a:latin typeface="Tahoma" panose="020B0604030504040204" pitchFamily="34" charset="0"/>
                <a:ea typeface="Tahoma" panose="020B0604030504040204" pitchFamily="34" charset="0"/>
                <a:cs typeface="Tahoma" panose="020B0604030504040204" pitchFamily="34" charset="0"/>
              </a:rPr>
              <a:t>In the YARN design, </a:t>
            </a:r>
            <a:r>
              <a:rPr lang="en-US" sz="2400" dirty="0" err="1">
                <a:latin typeface="Tahoma" panose="020B0604030504040204" pitchFamily="34" charset="0"/>
                <a:ea typeface="Tahoma" panose="020B0604030504040204" pitchFamily="34" charset="0"/>
                <a:cs typeface="Tahoma" panose="020B0604030504040204" pitchFamily="34" charset="0"/>
              </a:rPr>
              <a:t>MapReduce</a:t>
            </a:r>
            <a:r>
              <a:rPr lang="en-US" sz="2400" dirty="0">
                <a:latin typeface="Tahoma" panose="020B0604030504040204" pitchFamily="34" charset="0"/>
                <a:ea typeface="Tahoma" panose="020B0604030504040204" pitchFamily="34" charset="0"/>
                <a:cs typeface="Tahoma" panose="020B0604030504040204" pitchFamily="34" charset="0"/>
              </a:rPr>
              <a:t> is just one application framework; the design permits building and deploying distributed applications using other frameworks as well.</a:t>
            </a:r>
          </a:p>
          <a:p>
            <a:endParaRPr lang="en-US" sz="2400" dirty="0">
              <a:latin typeface="Tahoma" panose="020B0604030504040204" pitchFamily="34" charset="0"/>
              <a:ea typeface="Tahoma" panose="020B0604030504040204" pitchFamily="34" charset="0"/>
              <a:cs typeface="Tahoma" panose="020B0604030504040204" pitchFamily="34" charset="0"/>
            </a:endParaRPr>
          </a:p>
          <a:p>
            <a:r>
              <a:rPr lang="en-US" sz="2400" dirty="0">
                <a:latin typeface="Tahoma" panose="020B0604030504040204" pitchFamily="34" charset="0"/>
                <a:ea typeface="Tahoma" panose="020B0604030504040204" pitchFamily="34" charset="0"/>
                <a:cs typeface="Tahoma" panose="020B0604030504040204" pitchFamily="34" charset="0"/>
              </a:rPr>
              <a:t>For example, </a:t>
            </a:r>
            <a:r>
              <a:rPr lang="en-US" sz="2400" dirty="0" err="1">
                <a:latin typeface="Tahoma" panose="020B0604030504040204" pitchFamily="34" charset="0"/>
                <a:ea typeface="Tahoma" panose="020B0604030504040204" pitchFamily="34" charset="0"/>
                <a:cs typeface="Tahoma" panose="020B0604030504040204" pitchFamily="34" charset="0"/>
              </a:rPr>
              <a:t>Hadoop</a:t>
            </a:r>
            <a:r>
              <a:rPr lang="en-US" sz="2400" dirty="0">
                <a:latin typeface="Tahoma" panose="020B0604030504040204" pitchFamily="34" charset="0"/>
                <a:ea typeface="Tahoma" panose="020B0604030504040204" pitchFamily="34" charset="0"/>
                <a:cs typeface="Tahoma" panose="020B0604030504040204" pitchFamily="34" charset="0"/>
              </a:rPr>
              <a:t> 0.23 ships with a </a:t>
            </a:r>
            <a:r>
              <a:rPr lang="en-US" sz="2400" b="1" dirty="0">
                <a:latin typeface="Tahoma" panose="020B0604030504040204" pitchFamily="34" charset="0"/>
                <a:ea typeface="Tahoma" panose="020B0604030504040204" pitchFamily="34" charset="0"/>
                <a:cs typeface="Tahoma" panose="020B0604030504040204" pitchFamily="34" charset="0"/>
              </a:rPr>
              <a:t>Distributed Shell application</a:t>
            </a:r>
            <a:r>
              <a:rPr lang="en-US" sz="2400" dirty="0">
                <a:latin typeface="Tahoma" panose="020B0604030504040204" pitchFamily="34" charset="0"/>
                <a:ea typeface="Tahoma" panose="020B0604030504040204" pitchFamily="34" charset="0"/>
                <a:cs typeface="Tahoma" panose="020B0604030504040204" pitchFamily="34" charset="0"/>
              </a:rPr>
              <a:t> that permits </a:t>
            </a:r>
            <a:r>
              <a:rPr lang="en-US" sz="2400" b="1" dirty="0">
                <a:latin typeface="Tahoma" panose="020B0604030504040204" pitchFamily="34" charset="0"/>
                <a:ea typeface="Tahoma" panose="020B0604030504040204" pitchFamily="34" charset="0"/>
                <a:cs typeface="Tahoma" panose="020B0604030504040204" pitchFamily="34" charset="0"/>
              </a:rPr>
              <a:t>running a shell script </a:t>
            </a:r>
            <a:r>
              <a:rPr lang="en-US" sz="2400" dirty="0">
                <a:latin typeface="Tahoma" panose="020B0604030504040204" pitchFamily="34" charset="0"/>
                <a:ea typeface="Tahoma" panose="020B0604030504040204" pitchFamily="34" charset="0"/>
                <a:cs typeface="Tahoma" panose="020B0604030504040204" pitchFamily="34" charset="0"/>
              </a:rPr>
              <a:t>on multiple nodes on the YARN cluster. </a:t>
            </a:r>
            <a:r>
              <a:rPr lang="en-US" sz="2400" dirty="0" smtClean="0">
                <a:latin typeface="Tahoma" panose="020B0604030504040204" pitchFamily="34" charset="0"/>
                <a:ea typeface="Tahoma" panose="020B0604030504040204" pitchFamily="34" charset="0"/>
                <a:cs typeface="Tahoma" panose="020B0604030504040204" pitchFamily="34" charset="0"/>
              </a:rPr>
              <a:t>Possibility is even for Message </a:t>
            </a:r>
            <a:r>
              <a:rPr lang="en-US" sz="2400" dirty="0">
                <a:latin typeface="Tahoma" panose="020B0604030504040204" pitchFamily="34" charset="0"/>
                <a:ea typeface="Tahoma" panose="020B0604030504040204" pitchFamily="34" charset="0"/>
                <a:cs typeface="Tahoma" panose="020B0604030504040204" pitchFamily="34" charset="0"/>
              </a:rPr>
              <a:t>Passing Interface (MPI) applications on top of YARN.</a:t>
            </a:r>
          </a:p>
          <a:p>
            <a:endParaRPr lang="en-US" sz="24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5338398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err="1"/>
              <a:t>MapReduce</a:t>
            </a:r>
            <a:r>
              <a:rPr lang="en-US" dirty="0"/>
              <a:t> 2.0 Design</a:t>
            </a:r>
          </a:p>
        </p:txBody>
      </p:sp>
      <p:pic>
        <p:nvPicPr>
          <p:cNvPr id="1026" name="Picture 2" descr="C:\Users\rohit.kumar.sureka\Desktop\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1295400"/>
            <a:ext cx="8153400" cy="49958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004625" y="6444734"/>
            <a:ext cx="2057400" cy="369332"/>
          </a:xfrm>
          <a:prstGeom prst="rect">
            <a:avLst/>
          </a:prstGeom>
          <a:noFill/>
        </p:spPr>
        <p:txBody>
          <a:bodyPr wrap="square" rtlCol="0">
            <a:spAutoFit/>
          </a:bodyPr>
          <a:lstStyle/>
          <a:p>
            <a:r>
              <a:rPr lang="en-US" dirty="0" smtClean="0"/>
              <a:t>Figure 1</a:t>
            </a:r>
            <a:endParaRPr lang="en-US" dirty="0"/>
          </a:p>
        </p:txBody>
      </p:sp>
    </p:spTree>
    <p:extLst>
      <p:ext uri="{BB962C8B-B14F-4D97-AF65-F5344CB8AC3E}">
        <p14:creationId xmlns:p14="http://schemas.microsoft.com/office/powerpoint/2010/main" val="31316958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err="1" smtClean="0"/>
              <a:t>MapReduce</a:t>
            </a:r>
            <a:r>
              <a:rPr lang="en-US" dirty="0" smtClean="0"/>
              <a:t> 2.0 Design</a:t>
            </a:r>
            <a:endParaRPr lang="en-US" dirty="0"/>
          </a:p>
        </p:txBody>
      </p:sp>
      <p:pic>
        <p:nvPicPr>
          <p:cNvPr id="2050" name="Picture 2" descr="C:\Users\rohit.kumar.sureka\Desktop\yarn_architecture.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720" y="1412081"/>
            <a:ext cx="8686800" cy="511016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004625" y="6444734"/>
            <a:ext cx="2057400" cy="369332"/>
          </a:xfrm>
          <a:prstGeom prst="rect">
            <a:avLst/>
          </a:prstGeom>
          <a:noFill/>
        </p:spPr>
        <p:txBody>
          <a:bodyPr wrap="square" rtlCol="0">
            <a:spAutoFit/>
          </a:bodyPr>
          <a:lstStyle/>
          <a:p>
            <a:r>
              <a:rPr lang="en-US" dirty="0" smtClean="0"/>
              <a:t>Figure 2</a:t>
            </a:r>
            <a:endParaRPr lang="en-US" dirty="0"/>
          </a:p>
        </p:txBody>
      </p:sp>
    </p:spTree>
    <p:extLst>
      <p:ext uri="{BB962C8B-B14F-4D97-AF65-F5344CB8AC3E}">
        <p14:creationId xmlns:p14="http://schemas.microsoft.com/office/powerpoint/2010/main" val="232890956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ct:contentTypeSchema xmlns:ct="http://schemas.microsoft.com/office/2006/metadata/contentType" xmlns:ma="http://schemas.microsoft.com/office/2006/metadata/properties/metaAttributes" ct:_="" ma:_="" ma:contentTypeName="Folder" ma:contentTypeID="0x01200015B5D0938107974695B280580E5B277D" ma:contentTypeVersion="0" ma:contentTypeDescription="Create a new folder." ma:contentTypeScope="" ma:versionID="b89334219c648d22fcdbbe50644e258d">
  <xsd:schema xmlns:xsd="http://www.w3.org/2001/XMLSchema" xmlns:xs="http://www.w3.org/2001/XMLSchema" xmlns:p="http://schemas.microsoft.com/office/2006/metadata/properties" xmlns:ns1="http://schemas.microsoft.com/sharepoint/v3" targetNamespace="http://schemas.microsoft.com/office/2006/metadata/properties" ma:root="true" ma:fieldsID="ba7e97febcdc823e6f29eb69cd9a4895" ns1:_="">
    <xsd:import namespace="http://schemas.microsoft.com/sharepoint/v3"/>
    <xsd:element name="properties">
      <xsd:complexType>
        <xsd:sequence>
          <xsd:element name="documentManagement">
            <xsd:complexType>
              <xsd:all>
                <xsd:element ref="ns1:ItemChildCount" minOccurs="0"/>
                <xsd:element ref="ns1:FolderChild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ItemChildCount" ma:index="3" nillable="true" ma:displayName="Item Child Count" ma:hidden="true" ma:list="Docs" ma:internalName="ItemChildCount" ma:readOnly="true" ma:showField="ItemChildCount">
      <xsd:simpleType>
        <xsd:restriction base="dms:Lookup"/>
      </xsd:simpleType>
    </xsd:element>
    <xsd:element name="FolderChildCount" ma:index="4" nillable="true" ma:displayName="Folder Child Count" ma:hidden="true" ma:list="Docs" ma:internalName="FolderChildCount" ma:readOnly="true" ma:showField="FolderChildCount">
      <xsd:simpleType>
        <xsd:restriction base="dms:Lookup"/>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ListForm</Display>
  <Edit>ListForm</Edit>
  <New>ListForm</New>
</FormTemplates>
</file>

<file path=customXml/itemProps1.xml><?xml version="1.0" encoding="utf-8"?>
<ds:datastoreItem xmlns:ds="http://schemas.openxmlformats.org/officeDocument/2006/customXml" ds:itemID="{20CE37D9-87FE-4913-98F2-B57760CD4AA6}">
  <ds:schemaRefs>
    <ds:schemaRef ds:uri="http://www.w3.org/XML/1998/namespace"/>
    <ds:schemaRef ds:uri="http://schemas.microsoft.com/office/infopath/2007/PartnerControls"/>
    <ds:schemaRef ds:uri="http://schemas.microsoft.com/sharepoint/v3"/>
    <ds:schemaRef ds:uri="http://schemas.microsoft.com/office/2006/documentManagement/types"/>
    <ds:schemaRef ds:uri="http://purl.org/dc/elements/1.1/"/>
    <ds:schemaRef ds:uri="http://purl.org/dc/dcmitype/"/>
    <ds:schemaRef ds:uri="http://schemas.openxmlformats.org/package/2006/metadata/core-properties"/>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22DC9E95-7D18-42BF-8CE1-875DA99975B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9FA41BB-A645-4B02-8B0E-254BBBF1AC4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Origin</Template>
  <TotalTime>371</TotalTime>
  <Words>4017</Words>
  <Application>Microsoft Office PowerPoint</Application>
  <PresentationFormat>On-screen Show (4:3)</PresentationFormat>
  <Paragraphs>324</Paragraphs>
  <Slides>42</Slides>
  <Notes>17</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42</vt:i4>
      </vt:variant>
    </vt:vector>
  </HeadingPairs>
  <TitlesOfParts>
    <vt:vector size="47" baseType="lpstr">
      <vt:lpstr>Arial</vt:lpstr>
      <vt:lpstr>Calibri</vt:lpstr>
      <vt:lpstr>Tahoma</vt:lpstr>
      <vt:lpstr>Office Theme</vt:lpstr>
      <vt:lpstr>Acrobat Document</vt:lpstr>
      <vt:lpstr>MapReduce (YARN)</vt:lpstr>
      <vt:lpstr>YARN it !</vt:lpstr>
      <vt:lpstr>What is YARN ?</vt:lpstr>
      <vt:lpstr>What is YARN ?</vt:lpstr>
      <vt:lpstr>Job Tracker is combination of RM and AM what about Task Tracker(MRv1) ?</vt:lpstr>
      <vt:lpstr>How RM , AM and NM work together?</vt:lpstr>
      <vt:lpstr>Think beyond MapReduce !</vt:lpstr>
      <vt:lpstr>MapReduce 2.0 Design</vt:lpstr>
      <vt:lpstr>MapReduce 2.0 Design</vt:lpstr>
      <vt:lpstr>Resource Manager</vt:lpstr>
      <vt:lpstr>Resource Manager Components</vt:lpstr>
      <vt:lpstr>Components interfacing RM to the clients: </vt:lpstr>
      <vt:lpstr>Components connecting RM to the nodes: </vt:lpstr>
      <vt:lpstr>Components connecting RM to the nodes: </vt:lpstr>
      <vt:lpstr>Components connecting RM to the nodes:</vt:lpstr>
      <vt:lpstr>Components interacting with the per-application AMs </vt:lpstr>
      <vt:lpstr>Components interacting with the per-application AMs </vt:lpstr>
      <vt:lpstr>The core of the ResourceManager – the scheduler and related components  </vt:lpstr>
      <vt:lpstr>The core of the ResourceManager – the scheduler and related components</vt:lpstr>
      <vt:lpstr>The core of the ResourceManager – the scheduler and related components  </vt:lpstr>
      <vt:lpstr>The core of the ResourceManager – the scheduler and related components</vt:lpstr>
      <vt:lpstr>TokenSecretManagers (for security)</vt:lpstr>
      <vt:lpstr>DelegationTokenRenewer:</vt:lpstr>
      <vt:lpstr>Node Manager</vt:lpstr>
      <vt:lpstr>NodeManager Components </vt:lpstr>
      <vt:lpstr>NodeStatusUpdater</vt:lpstr>
      <vt:lpstr>ContainerManager</vt:lpstr>
      <vt:lpstr>ContainerExecutor</vt:lpstr>
      <vt:lpstr>Security</vt:lpstr>
      <vt:lpstr>WebServer</vt:lpstr>
      <vt:lpstr>Scheduler</vt:lpstr>
      <vt:lpstr>Resource Allocation Model:</vt:lpstr>
      <vt:lpstr>MapReduce 2.0 Main Components and their interaction to each other</vt:lpstr>
      <vt:lpstr>Client – Resource Manager </vt:lpstr>
      <vt:lpstr>Client – Resource Manager </vt:lpstr>
      <vt:lpstr>Resource Manager – Application Master </vt:lpstr>
      <vt:lpstr>Application Master – Container Manager(Node Manager)</vt:lpstr>
      <vt:lpstr>Communication Protocols:</vt:lpstr>
      <vt:lpstr>Migrating older MapReduce applications to run on Hadoop 0.23:</vt:lpstr>
      <vt:lpstr>YARN Supports:</vt:lpstr>
      <vt:lpstr>YARN Supports:</vt:lpstr>
      <vt:lpstr>Further Knowledge Resources:</vt:lpstr>
    </vt:vector>
  </TitlesOfParts>
  <Company>Accenture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 Reduce Version 2 [YARN]</dc:title>
  <dc:creator>rohit.kumar.sureka</dc:creator>
  <cp:lastModifiedBy>V, Sri devi (Cognizant)</cp:lastModifiedBy>
  <cp:revision>8</cp:revision>
  <dcterms:created xsi:type="dcterms:W3CDTF">2013-12-03T06:44:06Z</dcterms:created>
  <dcterms:modified xsi:type="dcterms:W3CDTF">2015-10-06T11:14:41Z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0x01200015B5D0938107974695B280580E5B277D</vt:lpwstr>
  </property>
</Properties>
</file>

<file path=docProps/thumbnail.jpeg>
</file>